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56" r:id="rId1"/>
  </p:sldMasterIdLst>
  <p:notesMasterIdLst>
    <p:notesMasterId r:id="rId35"/>
  </p:notesMasterIdLst>
  <p:handoutMasterIdLst>
    <p:handoutMasterId r:id="rId36"/>
  </p:handoutMasterIdLst>
  <p:sldIdLst>
    <p:sldId id="2141411432" r:id="rId2"/>
    <p:sldId id="2141411431" r:id="rId3"/>
    <p:sldId id="2141411434" r:id="rId4"/>
    <p:sldId id="2141411433" r:id="rId5"/>
    <p:sldId id="2141411435" r:id="rId6"/>
    <p:sldId id="2141411436" r:id="rId7"/>
    <p:sldId id="2141411437" r:id="rId8"/>
    <p:sldId id="2141411453" r:id="rId9"/>
    <p:sldId id="2141411438" r:id="rId10"/>
    <p:sldId id="2141411439" r:id="rId11"/>
    <p:sldId id="2141411444" r:id="rId12"/>
    <p:sldId id="2141411465" r:id="rId13"/>
    <p:sldId id="2141411467" r:id="rId14"/>
    <p:sldId id="2141411466" r:id="rId15"/>
    <p:sldId id="2141411481" r:id="rId16"/>
    <p:sldId id="2141411443" r:id="rId17"/>
    <p:sldId id="2141411442" r:id="rId18"/>
    <p:sldId id="2141411482" r:id="rId19"/>
    <p:sldId id="2141411483" r:id="rId20"/>
    <p:sldId id="2141411484" r:id="rId21"/>
    <p:sldId id="2141411441" r:id="rId22"/>
    <p:sldId id="2141411454" r:id="rId23"/>
    <p:sldId id="2141411445" r:id="rId24"/>
    <p:sldId id="2141411455" r:id="rId25"/>
    <p:sldId id="2141411447" r:id="rId26"/>
    <p:sldId id="2141411456" r:id="rId27"/>
    <p:sldId id="2141411457" r:id="rId28"/>
    <p:sldId id="2141411458" r:id="rId29"/>
    <p:sldId id="2141411459" r:id="rId30"/>
    <p:sldId id="2141411460" r:id="rId31"/>
    <p:sldId id="2141411446" r:id="rId32"/>
    <p:sldId id="2141411449" r:id="rId33"/>
    <p:sldId id="2141411334" r:id="rId34"/>
  </p:sldIdLst>
  <p:sldSz cx="9144000" cy="5143500" type="screen16x9"/>
  <p:notesSz cx="9926638" cy="6797675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4" orient="horz" pos="577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17A15F"/>
    <a:srgbClr val="008CFF"/>
    <a:srgbClr val="4D4D4D"/>
    <a:srgbClr val="4993FF"/>
    <a:srgbClr val="FF7900"/>
    <a:srgbClr val="8DC0FF"/>
    <a:srgbClr val="FFFFFF"/>
    <a:srgbClr val="02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8" autoAdjust="0"/>
    <p:restoredTop sz="96400" autoAdjust="0"/>
  </p:normalViewPr>
  <p:slideViewPr>
    <p:cSldViewPr snapToGrid="0">
      <p:cViewPr>
        <p:scale>
          <a:sx n="100" d="100"/>
          <a:sy n="100" d="100"/>
        </p:scale>
        <p:origin x="-1944" y="-1002"/>
      </p:cViewPr>
      <p:guideLst>
        <p:guide orient="horz" pos="577"/>
        <p:guide orient="horz" pos="3162"/>
        <p:guide pos="2880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0607579100247"/>
          <c:y val="0.20755730533683289"/>
          <c:w val="0.49908925605143184"/>
          <c:h val="0.69431131525226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6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D34817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bubble3D val="0"/>
          </c:dPt>
          <c:dLbls>
            <c:dLbl>
              <c:idx val="0"/>
              <c:layout>
                <c:manualLayout>
                  <c:x val="-0.17571365309785528"/>
                  <c:y val="7.160472993006125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516200034063963"/>
                  <c:y val="-1.111110895088782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7529576689769"/>
                  <c:y val="-8.88890217426331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48389167660198"/>
                  <c:y val="-0.1555561161335496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50423834291926E-2"/>
                  <c:y val="-0.14814841817608368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516383455395863"/>
                  <c:y val="-0.1246915282022886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650625335726546"/>
                  <c:y val="-7.96296141480287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038877461448776"/>
                  <c:y val="-4.25929731519445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2113710744559593"/>
                  <c:y val="-1.790181434785372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8503135194623135"/>
                  <c:y val="1.049382512028285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7305110904398172"/>
                  <c:y val="7.098764051956051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642818399779906"/>
                  <c:y val="0.1166665038398215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3180237661640145E-2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276926906599238E-2"/>
                  <c:y val="0.1833333066005675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2645926081203246"/>
                  <c:y val="0.1333331680762369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6506347688236142"/>
                  <c:y val="0.1277777591458502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21165480105336251"/>
                  <c:y val="9.62962822548436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Пищевая промышленность и хранение зерна</c:v>
                </c:pt>
                <c:pt idx="1">
                  <c:v>Обрабатывающие производства</c:v>
                </c:pt>
                <c:pt idx="2">
                  <c:v>Сельское хозяйство</c:v>
                </c:pt>
                <c:pt idx="3">
                  <c:v>Санаторно-курортный комплекс</c:v>
                </c:pt>
                <c:pt idx="4">
                  <c:v>Оптовая и розничная торговля</c:v>
                </c:pt>
                <c:pt idx="5">
                  <c:v>Строительство</c:v>
                </c:pt>
                <c:pt idx="6">
                  <c:v>Производство и распределение электр., газа и воды</c:v>
                </c:pt>
                <c:pt idx="7">
                  <c:v>Общественное питание</c:v>
                </c:pt>
                <c:pt idx="8">
                  <c:v>Транспорт</c:v>
                </c:pt>
                <c:pt idx="9">
                  <c:v>Финансовая деятельность</c:v>
                </c:pt>
                <c:pt idx="10">
                  <c:v>Операции с недвижимым имуществом</c:v>
                </c:pt>
                <c:pt idx="11">
                  <c:v>Остальные виды деятельности</c:v>
                </c:pt>
                <c:pt idx="12">
                  <c:v>Государственное управление</c:v>
                </c:pt>
                <c:pt idx="13">
                  <c:v>Образование</c:v>
                </c:pt>
                <c:pt idx="14">
                  <c:v>Здравоохранение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2.2000000000000002</c:v>
                </c:pt>
                <c:pt idx="1">
                  <c:v>9</c:v>
                </c:pt>
                <c:pt idx="2">
                  <c:v>12.4</c:v>
                </c:pt>
                <c:pt idx="3">
                  <c:v>1.7</c:v>
                </c:pt>
                <c:pt idx="4">
                  <c:v>17.7</c:v>
                </c:pt>
                <c:pt idx="5">
                  <c:v>3.1</c:v>
                </c:pt>
                <c:pt idx="6">
                  <c:v>3.3</c:v>
                </c:pt>
                <c:pt idx="7">
                  <c:v>2.1</c:v>
                </c:pt>
                <c:pt idx="8">
                  <c:v>8.9</c:v>
                </c:pt>
                <c:pt idx="9">
                  <c:v>0.9</c:v>
                </c:pt>
                <c:pt idx="10">
                  <c:v>3.3</c:v>
                </c:pt>
                <c:pt idx="11">
                  <c:v>8.4</c:v>
                </c:pt>
                <c:pt idx="12">
                  <c:v>13.4</c:v>
                </c:pt>
                <c:pt idx="13">
                  <c:v>6.3</c:v>
                </c:pt>
                <c:pt idx="14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5"/>
        <c:holeSize val="2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39869707963483"/>
          <c:y val="0.17445637923707744"/>
          <c:w val="0.79137662865045644"/>
          <c:h val="0.765332086884920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61071182193107632"/>
                  <c:y val="-0.3603886440125274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2298,9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968056865597213"/>
                  <c:y val="0.1408887877553466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вопросы</a:t>
                    </a:r>
                  </a:p>
                  <a:p>
                    <a:r>
                      <a:rPr lang="en-US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37,1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2184458471967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безопасность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50,0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72657156052163E-3"/>
                  <c:y val="-4.35578836587271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и ЖКХ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105,9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979359501919283"/>
                  <c:y val="-8.842012481244551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Обслуживание долга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0,1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3112394088170699"/>
                  <c:y val="0.1009780529230803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</a:t>
                    </a:r>
                  </a:p>
                  <a:p>
                    <a:r>
                      <a:rPr lang="en-US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2298.9</c:v>
                </c:pt>
                <c:pt idx="1">
                  <c:v>237.1</c:v>
                </c:pt>
                <c:pt idx="2">
                  <c:v>50</c:v>
                </c:pt>
                <c:pt idx="3">
                  <c:v>105.9</c:v>
                </c:pt>
                <c:pt idx="4">
                  <c:v>0.1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5450152314892E-2"/>
          <c:y val="2.2143343786893005E-2"/>
          <c:w val="0.93251903816798265"/>
          <c:h val="0.857800123778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1797,3</a:t>
                    </a:r>
                    <a:r>
                      <a:rPr lang="ru-RU" dirty="0" smtClean="0"/>
                      <a:t> (78,2%)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229,9</a:t>
                    </a:r>
                    <a:r>
                      <a:rPr lang="ru-RU" smtClean="0"/>
                      <a:t> (10%)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160,7</a:t>
                    </a:r>
                    <a:r>
                      <a:rPr lang="ru-RU" smtClean="0"/>
                      <a:t> (7%)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,0 (3,7%)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,0 (1,1%)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1797.3</c:v>
                </c:pt>
                <c:pt idx="1">
                  <c:v>229.9</c:v>
                </c:pt>
                <c:pt idx="2">
                  <c:v>160.69999999999999</c:v>
                </c:pt>
                <c:pt idx="3">
                  <c:v>86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31968"/>
        <c:axId val="167489472"/>
      </c:barChart>
      <c:catAx>
        <c:axId val="1877319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ru-RU"/>
          </a:p>
        </c:txPr>
        <c:crossAx val="167489472"/>
        <c:crosses val="autoZero"/>
        <c:auto val="1"/>
        <c:lblAlgn val="ctr"/>
        <c:lblOffset val="100"/>
        <c:noMultiLvlLbl val="0"/>
      </c:catAx>
      <c:valAx>
        <c:axId val="16748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ru-RU"/>
          </a:p>
        </c:txPr>
        <c:crossAx val="18773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002946450197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7.4718204036487171E-2"/>
                  <c:y val="-5.9040576682319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35100566050673E-17"/>
                  <c:y val="-2.952028834115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5202883411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529795887232518E-3"/>
                  <c:y val="-3.247231717527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800326504147544E-2"/>
                  <c:y val="-2.952028834115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877532339513E-2"/>
                  <c:y val="-4.428043251173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7.5</c:v>
                </c:pt>
                <c:pt idx="1">
                  <c:v>5.7</c:v>
                </c:pt>
                <c:pt idx="2">
                  <c:v>5.04</c:v>
                </c:pt>
                <c:pt idx="3">
                  <c:v>3.29</c:v>
                </c:pt>
                <c:pt idx="4">
                  <c:v>3.13</c:v>
                </c:pt>
                <c:pt idx="5" formatCode="0.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35008"/>
        <c:axId val="208383936"/>
      </c:lineChart>
      <c:catAx>
        <c:axId val="209835008"/>
        <c:scaling>
          <c:orientation val="minMax"/>
        </c:scaling>
        <c:delete val="1"/>
        <c:axPos val="b"/>
        <c:majorTickMark val="out"/>
        <c:minorTickMark val="none"/>
        <c:tickLblPos val="nextTo"/>
        <c:crossAx val="208383936"/>
        <c:crosses val="autoZero"/>
        <c:auto val="1"/>
        <c:lblAlgn val="ctr"/>
        <c:lblOffset val="100"/>
        <c:noMultiLvlLbl val="0"/>
      </c:catAx>
      <c:valAx>
        <c:axId val="208383936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83500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delete val="1"/>
            </c:dLbl>
            <c:numFmt formatCode="#,##0.0" sourceLinked="0"/>
            <c:txPr>
              <a:bodyPr rot="-5400000" vert="horz"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41.3</c:v>
                </c:pt>
                <c:pt idx="2">
                  <c:v>31.3</c:v>
                </c:pt>
                <c:pt idx="3">
                  <c:v>31.3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13056"/>
        <c:axId val="208385664"/>
        <c:axId val="0"/>
      </c:bar3DChart>
      <c:catAx>
        <c:axId val="21041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ru-RU"/>
          </a:p>
        </c:txPr>
        <c:crossAx val="208385664"/>
        <c:crosses val="autoZero"/>
        <c:auto val="1"/>
        <c:lblAlgn val="ctr"/>
        <c:lblOffset val="100"/>
        <c:noMultiLvlLbl val="0"/>
      </c:catAx>
      <c:valAx>
        <c:axId val="20838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210413056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200"/>
    </c:view3D>
    <c:floor>
      <c:thickness val="0"/>
    </c:floor>
    <c:sideWall>
      <c:thickness val="0"/>
      <c:spPr>
        <a:noFill/>
        <a:ln w="25390">
          <a:noFill/>
        </a:ln>
      </c:spPr>
    </c:sideWall>
    <c:backWall>
      <c:thickness val="0"/>
      <c:spPr>
        <a:noFill/>
        <a:ln w="25390">
          <a:noFill/>
        </a:ln>
      </c:spPr>
    </c:backWall>
    <c:plotArea>
      <c:layout>
        <c:manualLayout>
          <c:layoutTarget val="inner"/>
          <c:xMode val="edge"/>
          <c:yMode val="edge"/>
          <c:x val="0.31019058714793873"/>
          <c:y val="4.2013043375246154E-2"/>
          <c:w val="0.37245941347177047"/>
          <c:h val="0.597344939309895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oft" dir="t"/>
            </a:scene3d>
            <a:sp3d>
              <a:bevelT w="165100" h="88900" prst="coolSlant"/>
              <a:bevelB w="165100" prst="coolSlant"/>
            </a:sp3d>
          </c:spPr>
          <c:explosion val="20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soft" dir="t"/>
              </a:scene3d>
              <a:sp3d>
                <a:bevelT w="165100" h="88900" prst="coolSlant"/>
                <a:bevelB w="165100" prst="coolSlant"/>
              </a:sp3d>
            </c:spPr>
          </c:dPt>
          <c:dPt>
            <c:idx val="1"/>
            <c:bubble3D val="0"/>
            <c:spPr>
              <a:solidFill>
                <a:srgbClr val="FF6600"/>
              </a:solidFill>
              <a:scene3d>
                <a:camera prst="orthographicFront"/>
                <a:lightRig rig="soft" dir="t"/>
              </a:scene3d>
              <a:sp3d>
                <a:bevelT w="165100" h="88900" prst="coolSlant"/>
                <a:bevelB w="165100" prst="coolSlant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soft" dir="t"/>
              </a:scene3d>
              <a:sp3d>
                <a:bevelT w="165100" h="889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-7.590818388012345E-2"/>
                  <c:y val="3.105618769432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87803768186253E-2"/>
                  <c:y val="-9.284668980089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432668149247235E-2"/>
                  <c:y val="-2.117187481750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1001.672</c:v>
                </c:pt>
                <c:pt idx="1">
                  <c:v>127.9169</c:v>
                </c:pt>
                <c:pt idx="2">
                  <c:v>1577.3722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4419819363611736"/>
          <c:y val="0.83400147566405713"/>
          <c:w val="0.6141187713702102"/>
          <c:h val="0.15116516410039438"/>
        </c:manualLayout>
      </c:layout>
      <c:overlay val="0"/>
      <c:txPr>
        <a:bodyPr/>
        <a:lstStyle/>
        <a:p>
          <a:pPr>
            <a:defRPr sz="1800" b="1" i="1">
              <a:solidFill>
                <a:srgbClr val="000000"/>
              </a:solidFill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200"/>
    </c:view3D>
    <c:floor>
      <c:thickness val="0"/>
    </c:floor>
    <c:sideWall>
      <c:thickness val="0"/>
      <c:spPr>
        <a:noFill/>
        <a:ln w="25391">
          <a:noFill/>
        </a:ln>
      </c:spPr>
    </c:sideWall>
    <c:backWall>
      <c:thickness val="0"/>
      <c:spPr>
        <a:noFill/>
        <a:ln w="25391">
          <a:noFill/>
        </a:ln>
      </c:spPr>
    </c:backWall>
    <c:plotArea>
      <c:layout>
        <c:manualLayout>
          <c:layoutTarget val="inner"/>
          <c:xMode val="edge"/>
          <c:yMode val="edge"/>
          <c:x val="0.16728896622774894"/>
          <c:y val="8.8332236653256249E-2"/>
          <c:w val="0.76033234747036726"/>
          <c:h val="0.56097438184781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of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660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781261484808737"/>
                  <c:y val="5.260719553984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616389012125088E-2"/>
                  <c:y val="-9.375356973024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058824247679931"/>
                  <c:y val="-2.601966958280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1027.5419999999999</c:v>
                </c:pt>
                <c:pt idx="1">
                  <c:v>134.23599999999999</c:v>
                </c:pt>
                <c:pt idx="2">
                  <c:v>1344.777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200"/>
    </c:view3D>
    <c:floor>
      <c:thickness val="0"/>
    </c:floor>
    <c:sideWall>
      <c:thickness val="0"/>
      <c:spPr>
        <a:noFill/>
        <a:ln w="25391">
          <a:noFill/>
        </a:ln>
      </c:spPr>
    </c:sideWall>
    <c:backWall>
      <c:thickness val="0"/>
      <c:spPr>
        <a:noFill/>
        <a:ln w="25391">
          <a:noFill/>
        </a:ln>
      </c:spPr>
    </c:backWall>
    <c:plotArea>
      <c:layout>
        <c:manualLayout>
          <c:layoutTarget val="inner"/>
          <c:xMode val="edge"/>
          <c:yMode val="edge"/>
          <c:x val="0.13688228039609138"/>
          <c:y val="9.0575646636430668E-2"/>
          <c:w val="0.76033234747036726"/>
          <c:h val="0.56097438184781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of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660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7861653410229528"/>
                  <c:y val="2.487411731974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861939041538169E-2"/>
                  <c:y val="-8.718844572090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1010.665</c:v>
                </c:pt>
                <c:pt idx="1">
                  <c:v>129.471</c:v>
                </c:pt>
                <c:pt idx="2">
                  <c:v>1505.0206000000001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799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921420536718624E-2"/>
          <c:w val="1"/>
          <c:h val="0.67778683914510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115893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185788294787758E-2"/>
                  <c:y val="3.053109432749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186998.8</c:v>
                </c:pt>
                <c:pt idx="1">
                  <c:v>115893</c:v>
                </c:pt>
                <c:pt idx="2">
                  <c:v>1272310.3</c:v>
                </c:pt>
                <c:pt idx="3">
                  <c:v>2170.1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8441730216793765E-3"/>
                  <c:y val="-3.8321246515553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517220043312079E-2"/>
                  <c:y val="0.11843800012803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42552751772168E-2"/>
                  <c:y val="-0.1181750390127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144483.70000000001</c:v>
                </c:pt>
                <c:pt idx="1">
                  <c:v>125519.6</c:v>
                </c:pt>
                <c:pt idx="2">
                  <c:v>1235017.3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4248748671980364E-2"/>
                  <c:y val="-4.259329813503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63514329808763"/>
                  <c:y val="3.367226818101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30315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295892632765473"/>
                  <c:y val="-0.13183400110022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141844.6</c:v>
                </c:pt>
                <c:pt idx="1">
                  <c:v>30315</c:v>
                </c:pt>
                <c:pt idx="2">
                  <c:v>1172617.7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40"/>
      <c:rAngAx val="1"/>
    </c:view3D>
    <c:floor>
      <c:thickness val="0"/>
      <c:spPr>
        <a:solidFill>
          <a:schemeClr val="bg1">
            <a:lumMod val="50000"/>
          </a:schemeClr>
        </a:solidFill>
        <a:ln>
          <a:solidFill>
            <a:srgbClr val="00000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2227690288715"/>
          <c:y val="5.499557760759357E-2"/>
          <c:w val="0.87077772309711288"/>
          <c:h val="0.80596037824039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2697</c:v>
                </c:pt>
                <c:pt idx="1">
                  <c:v>2645.2</c:v>
                </c:pt>
                <c:pt idx="2">
                  <c:v>2496.1999999999998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364288"/>
        <c:axId val="167466048"/>
        <c:axId val="0"/>
      </c:bar3DChart>
      <c:catAx>
        <c:axId val="1883642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ru-RU"/>
          </a:p>
        </c:txPr>
        <c:crossAx val="167466048"/>
        <c:crosses val="autoZero"/>
        <c:auto val="1"/>
        <c:lblAlgn val="ctr"/>
        <c:lblOffset val="100"/>
        <c:noMultiLvlLbl val="0"/>
      </c:catAx>
      <c:valAx>
        <c:axId val="167466048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ru-RU"/>
          </a:p>
        </c:txPr>
        <c:crossAx val="18836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8528170120641794"/>
                  <c:y val="-0.1410912221181355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2529,7</a:t>
                    </a:r>
                    <a:endParaRPr lang="ru-RU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рублей (93,8%)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70521035203193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167,3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рублей</a:t>
                    </a:r>
                  </a:p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(6,2%)</a:t>
                    </a:r>
                    <a:endParaRPr lang="en-US" sz="1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2529.6999999999998</c:v>
                </c:pt>
                <c:pt idx="1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9DDF5-2D86-43C6-A82A-3A14FE4166A8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2A6D459E-AEAB-46D4-94ED-1FC4D91B902F}">
      <dgm:prSet phldrT="[Текст]"/>
      <dgm:spPr/>
      <dgm:t>
        <a:bodyPr/>
        <a:lstStyle/>
        <a:p>
          <a:r>
            <a:rPr lang="ru-RU" dirty="0" smtClean="0"/>
            <a:t>основные направления бюджетной и налоговой политики муниципального образования Ейский район на 2023 год и на плановый период 2024 и 2025 годов</a:t>
          </a:r>
          <a:endParaRPr lang="ru-RU" dirty="0"/>
        </a:p>
      </dgm:t>
    </dgm:pt>
    <dgm:pt modelId="{34DE405C-C186-4498-85D3-D905FE32D2BC}" type="parTrans" cxnId="{C3DDB162-0118-4916-8BAD-8E8304BE753B}">
      <dgm:prSet/>
      <dgm:spPr/>
      <dgm:t>
        <a:bodyPr/>
        <a:lstStyle/>
        <a:p>
          <a:endParaRPr lang="ru-RU"/>
        </a:p>
      </dgm:t>
    </dgm:pt>
    <dgm:pt modelId="{2E763AF7-DB5F-4773-B1CE-F4517A60DD13}" type="sibTrans" cxnId="{C3DDB162-0118-4916-8BAD-8E8304BE753B}">
      <dgm:prSet/>
      <dgm:spPr/>
      <dgm:t>
        <a:bodyPr/>
        <a:lstStyle/>
        <a:p>
          <a:endParaRPr lang="ru-RU"/>
        </a:p>
      </dgm:t>
    </dgm:pt>
    <dgm:pt modelId="{249B4BAE-30E9-4DF6-A86C-982696FBCC27}">
      <dgm:prSet phldrT="[Текст]"/>
      <dgm:spPr/>
      <dgm:t>
        <a:bodyPr/>
        <a:lstStyle/>
        <a:p>
          <a:r>
            <a:rPr lang="ru-RU" dirty="0" smtClean="0"/>
            <a:t>основные показатели уточненного прогноза социально-экономического развития муниципального образования Ейский район на 2023 год и на период до 2025 года</a:t>
          </a:r>
          <a:endParaRPr lang="ru-RU" dirty="0"/>
        </a:p>
      </dgm:t>
    </dgm:pt>
    <dgm:pt modelId="{F345FB71-177E-448A-889E-4FCA6FFA10B5}" type="parTrans" cxnId="{BF2B1C56-F474-4336-A36F-6FF98FD78DC0}">
      <dgm:prSet/>
      <dgm:spPr/>
      <dgm:t>
        <a:bodyPr/>
        <a:lstStyle/>
        <a:p>
          <a:endParaRPr lang="ru-RU"/>
        </a:p>
      </dgm:t>
    </dgm:pt>
    <dgm:pt modelId="{022D4044-704E-4C0A-9829-10E5DFD80B9C}" type="sibTrans" cxnId="{BF2B1C56-F474-4336-A36F-6FF98FD78DC0}">
      <dgm:prSet/>
      <dgm:spPr/>
      <dgm:t>
        <a:bodyPr/>
        <a:lstStyle/>
        <a:p>
          <a:endParaRPr lang="ru-RU"/>
        </a:p>
      </dgm:t>
    </dgm:pt>
    <dgm:pt modelId="{96D2ECED-1648-4BAE-8B56-8B8C444FE57E}">
      <dgm:prSet phldrT="[Текст]"/>
      <dgm:spPr/>
      <dgm:t>
        <a:bodyPr/>
        <a:lstStyle/>
        <a:p>
          <a:r>
            <a:rPr lang="ru-RU" dirty="0" smtClean="0"/>
            <a:t>муниципальные программы Ейского района и иные правовые акты Российской Федерации, Краснодарского края, муниципального образования Ейский район </a:t>
          </a:r>
          <a:endParaRPr lang="ru-RU" dirty="0"/>
        </a:p>
      </dgm:t>
    </dgm:pt>
    <dgm:pt modelId="{F330F662-A715-4537-8A59-E57488ADAEAB}" type="parTrans" cxnId="{81602624-DBC2-4AD5-BDC2-13001BB4C4A6}">
      <dgm:prSet/>
      <dgm:spPr/>
      <dgm:t>
        <a:bodyPr/>
        <a:lstStyle/>
        <a:p>
          <a:endParaRPr lang="ru-RU"/>
        </a:p>
      </dgm:t>
    </dgm:pt>
    <dgm:pt modelId="{A69F38EB-4359-4E92-A00C-9A27A00EC510}" type="sibTrans" cxnId="{81602624-DBC2-4AD5-BDC2-13001BB4C4A6}">
      <dgm:prSet/>
      <dgm:spPr/>
      <dgm:t>
        <a:bodyPr/>
        <a:lstStyle/>
        <a:p>
          <a:endParaRPr lang="ru-RU"/>
        </a:p>
      </dgm:t>
    </dgm:pt>
    <dgm:pt modelId="{78A06955-846B-4A46-B3B0-8B079F6B6BA2}">
      <dgm:prSet/>
      <dgm:spPr/>
      <dgm:t>
        <a:bodyPr/>
        <a:lstStyle/>
        <a:p>
          <a:r>
            <a:rPr lang="ru-RU" dirty="0" smtClean="0"/>
            <a:t>проект закона Краснодарского края «О краевом бюджете на 2023 и на плановый период 2024 и 2025 годов» </a:t>
          </a:r>
          <a:endParaRPr lang="ru-RU" dirty="0"/>
        </a:p>
      </dgm:t>
    </dgm:pt>
    <dgm:pt modelId="{8393C511-8519-497F-9938-86B41EC3F08F}" type="parTrans" cxnId="{09448BB7-4F01-43C3-A181-77991BC7F878}">
      <dgm:prSet/>
      <dgm:spPr/>
      <dgm:t>
        <a:bodyPr/>
        <a:lstStyle/>
        <a:p>
          <a:endParaRPr lang="ru-RU"/>
        </a:p>
      </dgm:t>
    </dgm:pt>
    <dgm:pt modelId="{42B175B5-8CF8-42C8-BFF2-D56C5491865B}" type="sibTrans" cxnId="{09448BB7-4F01-43C3-A181-77991BC7F878}">
      <dgm:prSet/>
      <dgm:spPr/>
      <dgm:t>
        <a:bodyPr/>
        <a:lstStyle/>
        <a:p>
          <a:endParaRPr lang="ru-RU"/>
        </a:p>
      </dgm:t>
    </dgm:pt>
    <dgm:pt modelId="{8F50DD8D-83C8-415A-8FA8-41A06812C013}" type="pres">
      <dgm:prSet presAssocID="{E109DDF5-2D86-43C6-A82A-3A14FE4166A8}" presName="linearFlow" presStyleCnt="0">
        <dgm:presLayoutVars>
          <dgm:dir/>
          <dgm:resizeHandles val="exact"/>
        </dgm:presLayoutVars>
      </dgm:prSet>
      <dgm:spPr/>
    </dgm:pt>
    <dgm:pt modelId="{EEC42B7E-C009-461E-AAAD-BBD522476E74}" type="pres">
      <dgm:prSet presAssocID="{78A06955-846B-4A46-B3B0-8B079F6B6BA2}" presName="composite" presStyleCnt="0"/>
      <dgm:spPr/>
    </dgm:pt>
    <dgm:pt modelId="{71193059-3D0C-41E7-824F-FA79BB75A7F4}" type="pres">
      <dgm:prSet presAssocID="{78A06955-846B-4A46-B3B0-8B079F6B6BA2}" presName="imgShp" presStyleLbl="fgImgPlace1" presStyleIdx="0" presStyleCnt="4" custLinFactNeighborX="-58597" custLinFactNeighborY="-15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E169C8-7C67-46D5-BE3D-771E56F883E7}" type="pres">
      <dgm:prSet presAssocID="{78A06955-846B-4A46-B3B0-8B079F6B6BA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9686C-ECC4-458A-BF7C-2002B44E394F}" type="pres">
      <dgm:prSet presAssocID="{42B175B5-8CF8-42C8-BFF2-D56C5491865B}" presName="spacing" presStyleCnt="0"/>
      <dgm:spPr/>
    </dgm:pt>
    <dgm:pt modelId="{4F2644BA-45DD-464C-9FE8-DEFA40B64944}" type="pres">
      <dgm:prSet presAssocID="{2A6D459E-AEAB-46D4-94ED-1FC4D91B902F}" presName="composite" presStyleCnt="0"/>
      <dgm:spPr/>
    </dgm:pt>
    <dgm:pt modelId="{73B4A899-DC6B-4F26-945C-447621DCC586}" type="pres">
      <dgm:prSet presAssocID="{2A6D459E-AEAB-46D4-94ED-1FC4D91B902F}" presName="imgShp" presStyleLbl="fgImgPlace1" presStyleIdx="1" presStyleCnt="4" custLinFactNeighborX="-60896" custLinFactNeighborY="-34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9C8257-2A94-40C7-AE7B-FBAD342A54EC}" type="pres">
      <dgm:prSet presAssocID="{2A6D459E-AEAB-46D4-94ED-1FC4D91B902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F46C9-D67A-40BF-BD3F-62A773AA3FC4}" type="pres">
      <dgm:prSet presAssocID="{2E763AF7-DB5F-4773-B1CE-F4517A60DD13}" presName="spacing" presStyleCnt="0"/>
      <dgm:spPr/>
    </dgm:pt>
    <dgm:pt modelId="{D9B16CD2-914A-4A46-81E5-0E0011667AB9}" type="pres">
      <dgm:prSet presAssocID="{249B4BAE-30E9-4DF6-A86C-982696FBCC27}" presName="composite" presStyleCnt="0"/>
      <dgm:spPr/>
    </dgm:pt>
    <dgm:pt modelId="{16BAD2BE-E016-4AAE-A8F5-852969A5EC9B}" type="pres">
      <dgm:prSet presAssocID="{249B4BAE-30E9-4DF6-A86C-982696FBCC27}" presName="imgShp" presStyleLbl="fgImgPlace1" presStyleIdx="2" presStyleCnt="4" custLinFactNeighborX="-62044" custLinFactNeighborY="-80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67D368-ED0E-4896-A0D8-5594F7033630}" type="pres">
      <dgm:prSet presAssocID="{249B4BAE-30E9-4DF6-A86C-982696FBCC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3DA77-456E-4A26-831C-60367729669C}" type="pres">
      <dgm:prSet presAssocID="{022D4044-704E-4C0A-9829-10E5DFD80B9C}" presName="spacing" presStyleCnt="0"/>
      <dgm:spPr/>
    </dgm:pt>
    <dgm:pt modelId="{C5B7EECE-BB3D-4AA5-AB66-19B5B2D4A158}" type="pres">
      <dgm:prSet presAssocID="{96D2ECED-1648-4BAE-8B56-8B8C444FE57E}" presName="composite" presStyleCnt="0"/>
      <dgm:spPr/>
    </dgm:pt>
    <dgm:pt modelId="{BEA4EDCD-2D82-44F7-8F29-9EE2EF4F6A81}" type="pres">
      <dgm:prSet presAssocID="{96D2ECED-1648-4BAE-8B56-8B8C444FE57E}" presName="imgShp" presStyleLbl="fgImgPlace1" presStyleIdx="3" presStyleCnt="4" custLinFactNeighborX="-60895" custLinFactNeighborY="-919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EEC269F-FE73-46E0-A94E-6B9C8E486C8E}" type="pres">
      <dgm:prSet presAssocID="{96D2ECED-1648-4BAE-8B56-8B8C444FE57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2624-DBC2-4AD5-BDC2-13001BB4C4A6}" srcId="{E109DDF5-2D86-43C6-A82A-3A14FE4166A8}" destId="{96D2ECED-1648-4BAE-8B56-8B8C444FE57E}" srcOrd="3" destOrd="0" parTransId="{F330F662-A715-4537-8A59-E57488ADAEAB}" sibTransId="{A69F38EB-4359-4E92-A00C-9A27A00EC510}"/>
    <dgm:cxn modelId="{011F5CC7-AC90-467A-A650-BC34CD5F344F}" type="presOf" srcId="{78A06955-846B-4A46-B3B0-8B079F6B6BA2}" destId="{3EE169C8-7C67-46D5-BE3D-771E56F883E7}" srcOrd="0" destOrd="0" presId="urn:microsoft.com/office/officeart/2005/8/layout/vList3"/>
    <dgm:cxn modelId="{BF2B1C56-F474-4336-A36F-6FF98FD78DC0}" srcId="{E109DDF5-2D86-43C6-A82A-3A14FE4166A8}" destId="{249B4BAE-30E9-4DF6-A86C-982696FBCC27}" srcOrd="2" destOrd="0" parTransId="{F345FB71-177E-448A-889E-4FCA6FFA10B5}" sibTransId="{022D4044-704E-4C0A-9829-10E5DFD80B9C}"/>
    <dgm:cxn modelId="{A6B57B2A-A999-4D6E-B4E3-74E0A139575E}" type="presOf" srcId="{2A6D459E-AEAB-46D4-94ED-1FC4D91B902F}" destId="{0F9C8257-2A94-40C7-AE7B-FBAD342A54EC}" srcOrd="0" destOrd="0" presId="urn:microsoft.com/office/officeart/2005/8/layout/vList3"/>
    <dgm:cxn modelId="{63473C7C-2C45-48AD-8001-1E00F0283046}" type="presOf" srcId="{96D2ECED-1648-4BAE-8B56-8B8C444FE57E}" destId="{AEEC269F-FE73-46E0-A94E-6B9C8E486C8E}" srcOrd="0" destOrd="0" presId="urn:microsoft.com/office/officeart/2005/8/layout/vList3"/>
    <dgm:cxn modelId="{975F4CDC-CC47-493C-9923-130AFE7F77D2}" type="presOf" srcId="{249B4BAE-30E9-4DF6-A86C-982696FBCC27}" destId="{5767D368-ED0E-4896-A0D8-5594F7033630}" srcOrd="0" destOrd="0" presId="urn:microsoft.com/office/officeart/2005/8/layout/vList3"/>
    <dgm:cxn modelId="{C3DDB162-0118-4916-8BAD-8E8304BE753B}" srcId="{E109DDF5-2D86-43C6-A82A-3A14FE4166A8}" destId="{2A6D459E-AEAB-46D4-94ED-1FC4D91B902F}" srcOrd="1" destOrd="0" parTransId="{34DE405C-C186-4498-85D3-D905FE32D2BC}" sibTransId="{2E763AF7-DB5F-4773-B1CE-F4517A60DD13}"/>
    <dgm:cxn modelId="{09448BB7-4F01-43C3-A181-77991BC7F878}" srcId="{E109DDF5-2D86-43C6-A82A-3A14FE4166A8}" destId="{78A06955-846B-4A46-B3B0-8B079F6B6BA2}" srcOrd="0" destOrd="0" parTransId="{8393C511-8519-497F-9938-86B41EC3F08F}" sibTransId="{42B175B5-8CF8-42C8-BFF2-D56C5491865B}"/>
    <dgm:cxn modelId="{69D9797F-1C20-43E5-ABFC-380EA0C4F6CD}" type="presOf" srcId="{E109DDF5-2D86-43C6-A82A-3A14FE4166A8}" destId="{8F50DD8D-83C8-415A-8FA8-41A06812C013}" srcOrd="0" destOrd="0" presId="urn:microsoft.com/office/officeart/2005/8/layout/vList3"/>
    <dgm:cxn modelId="{F475D24D-10EA-4658-931D-18430A000DEB}" type="presParOf" srcId="{8F50DD8D-83C8-415A-8FA8-41A06812C013}" destId="{EEC42B7E-C009-461E-AAAD-BBD522476E74}" srcOrd="0" destOrd="0" presId="urn:microsoft.com/office/officeart/2005/8/layout/vList3"/>
    <dgm:cxn modelId="{06116E3A-A14D-4B20-A969-5B2983A5D8F4}" type="presParOf" srcId="{EEC42B7E-C009-461E-AAAD-BBD522476E74}" destId="{71193059-3D0C-41E7-824F-FA79BB75A7F4}" srcOrd="0" destOrd="0" presId="urn:microsoft.com/office/officeart/2005/8/layout/vList3"/>
    <dgm:cxn modelId="{2BBC2175-C9A3-48F5-8E83-42B449B5BFE3}" type="presParOf" srcId="{EEC42B7E-C009-461E-AAAD-BBD522476E74}" destId="{3EE169C8-7C67-46D5-BE3D-771E56F883E7}" srcOrd="1" destOrd="0" presId="urn:microsoft.com/office/officeart/2005/8/layout/vList3"/>
    <dgm:cxn modelId="{EBE12637-1DB3-4188-AC3B-7F77C383CBDD}" type="presParOf" srcId="{8F50DD8D-83C8-415A-8FA8-41A06812C013}" destId="{D949686C-ECC4-458A-BF7C-2002B44E394F}" srcOrd="1" destOrd="0" presId="urn:microsoft.com/office/officeart/2005/8/layout/vList3"/>
    <dgm:cxn modelId="{C9D6FBB5-6483-4193-ACB0-495C2E524DAA}" type="presParOf" srcId="{8F50DD8D-83C8-415A-8FA8-41A06812C013}" destId="{4F2644BA-45DD-464C-9FE8-DEFA40B64944}" srcOrd="2" destOrd="0" presId="urn:microsoft.com/office/officeart/2005/8/layout/vList3"/>
    <dgm:cxn modelId="{B2800329-A88C-4069-AA30-5BD32F25D33C}" type="presParOf" srcId="{4F2644BA-45DD-464C-9FE8-DEFA40B64944}" destId="{73B4A899-DC6B-4F26-945C-447621DCC586}" srcOrd="0" destOrd="0" presId="urn:microsoft.com/office/officeart/2005/8/layout/vList3"/>
    <dgm:cxn modelId="{48B9B727-68A6-4C65-AAB1-25CE5700DB6A}" type="presParOf" srcId="{4F2644BA-45DD-464C-9FE8-DEFA40B64944}" destId="{0F9C8257-2A94-40C7-AE7B-FBAD342A54EC}" srcOrd="1" destOrd="0" presId="urn:microsoft.com/office/officeart/2005/8/layout/vList3"/>
    <dgm:cxn modelId="{25FCE881-E12B-4038-9847-03A11C09F334}" type="presParOf" srcId="{8F50DD8D-83C8-415A-8FA8-41A06812C013}" destId="{B79F46C9-D67A-40BF-BD3F-62A773AA3FC4}" srcOrd="3" destOrd="0" presId="urn:microsoft.com/office/officeart/2005/8/layout/vList3"/>
    <dgm:cxn modelId="{F34FC9CF-147B-4DA6-90DE-57FAB6F74F24}" type="presParOf" srcId="{8F50DD8D-83C8-415A-8FA8-41A06812C013}" destId="{D9B16CD2-914A-4A46-81E5-0E0011667AB9}" srcOrd="4" destOrd="0" presId="urn:microsoft.com/office/officeart/2005/8/layout/vList3"/>
    <dgm:cxn modelId="{8D284987-BDB1-4091-A7A6-F4B1ABC03493}" type="presParOf" srcId="{D9B16CD2-914A-4A46-81E5-0E0011667AB9}" destId="{16BAD2BE-E016-4AAE-A8F5-852969A5EC9B}" srcOrd="0" destOrd="0" presId="urn:microsoft.com/office/officeart/2005/8/layout/vList3"/>
    <dgm:cxn modelId="{F21EC5BC-0EF5-4ADB-A986-2FE6E29F9DE7}" type="presParOf" srcId="{D9B16CD2-914A-4A46-81E5-0E0011667AB9}" destId="{5767D368-ED0E-4896-A0D8-5594F7033630}" srcOrd="1" destOrd="0" presId="urn:microsoft.com/office/officeart/2005/8/layout/vList3"/>
    <dgm:cxn modelId="{FAB3E666-E9D9-4ECB-B8E3-E63DA5C86CDC}" type="presParOf" srcId="{8F50DD8D-83C8-415A-8FA8-41A06812C013}" destId="{6C73DA77-456E-4A26-831C-60367729669C}" srcOrd="5" destOrd="0" presId="urn:microsoft.com/office/officeart/2005/8/layout/vList3"/>
    <dgm:cxn modelId="{E91A205E-6C59-4723-BA78-58271E5EFA10}" type="presParOf" srcId="{8F50DD8D-83C8-415A-8FA8-41A06812C013}" destId="{C5B7EECE-BB3D-4AA5-AB66-19B5B2D4A158}" srcOrd="6" destOrd="0" presId="urn:microsoft.com/office/officeart/2005/8/layout/vList3"/>
    <dgm:cxn modelId="{BE061DC0-EB80-4C80-BC51-1D2EC71E7D15}" type="presParOf" srcId="{C5B7EECE-BB3D-4AA5-AB66-19B5B2D4A158}" destId="{BEA4EDCD-2D82-44F7-8F29-9EE2EF4F6A81}" srcOrd="0" destOrd="0" presId="urn:microsoft.com/office/officeart/2005/8/layout/vList3"/>
    <dgm:cxn modelId="{4166097B-F655-45DD-B384-5EBDA49A1A77}" type="presParOf" srcId="{C5B7EECE-BB3D-4AA5-AB66-19B5B2D4A158}" destId="{AEEC269F-FE73-46E0-A94E-6B9C8E486C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8FB7A-0FA8-48D6-889A-269E9C50470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77F37-0085-45CE-AC97-F3131E3F6BFD}">
      <dgm:prSet phldrT="[Текст]"/>
      <dgm:spPr>
        <a:ln>
          <a:prstDash val="sysDash"/>
        </a:ln>
      </dgm:spPr>
      <dgm:t>
        <a:bodyPr/>
        <a:lstStyle/>
        <a:p>
          <a:pPr algn="ctr"/>
          <a:r>
            <a:rPr lang="ru-RU" dirty="0" smtClean="0"/>
            <a:t>Социальная ориентация бюджета</a:t>
          </a:r>
          <a:endParaRPr lang="ru-RU" dirty="0"/>
        </a:p>
      </dgm:t>
    </dgm:pt>
    <dgm:pt modelId="{FEACCF12-D681-4F26-9A33-7AFA21E527C6}" type="parTrans" cxnId="{91E88C1B-FFB3-43AC-BA73-65D7CDC8D614}">
      <dgm:prSet/>
      <dgm:spPr/>
      <dgm:t>
        <a:bodyPr/>
        <a:lstStyle/>
        <a:p>
          <a:endParaRPr lang="ru-RU"/>
        </a:p>
      </dgm:t>
    </dgm:pt>
    <dgm:pt modelId="{C2CC36C3-A061-4B61-95F2-10E3C76AE258}" type="sibTrans" cxnId="{91E88C1B-FFB3-43AC-BA73-65D7CDC8D614}">
      <dgm:prSet/>
      <dgm:spPr/>
      <dgm:t>
        <a:bodyPr/>
        <a:lstStyle/>
        <a:p>
          <a:endParaRPr lang="ru-RU"/>
        </a:p>
      </dgm:t>
    </dgm:pt>
    <dgm:pt modelId="{1B7155EB-647D-4126-B444-B5D2E1EC3786}">
      <dgm:prSet phldrT="[Текст]"/>
      <dgm:spPr/>
      <dgm:t>
        <a:bodyPr/>
        <a:lstStyle/>
        <a:p>
          <a:pPr algn="ctr"/>
          <a:r>
            <a:rPr lang="ru-RU" dirty="0" smtClean="0"/>
            <a:t>Программно-целевой метод планирования</a:t>
          </a:r>
          <a:endParaRPr lang="ru-RU" dirty="0"/>
        </a:p>
      </dgm:t>
    </dgm:pt>
    <dgm:pt modelId="{64461860-86E4-4F89-878F-5EC1A07526B7}" type="parTrans" cxnId="{5794D37A-37B9-41A4-8F78-46D5D3136EC1}">
      <dgm:prSet/>
      <dgm:spPr/>
      <dgm:t>
        <a:bodyPr/>
        <a:lstStyle/>
        <a:p>
          <a:endParaRPr lang="ru-RU"/>
        </a:p>
      </dgm:t>
    </dgm:pt>
    <dgm:pt modelId="{881F3D8F-9F89-4E43-B59B-5E25911466A5}" type="sibTrans" cxnId="{5794D37A-37B9-41A4-8F78-46D5D3136EC1}">
      <dgm:prSet/>
      <dgm:spPr/>
      <dgm:t>
        <a:bodyPr/>
        <a:lstStyle/>
        <a:p>
          <a:endParaRPr lang="ru-RU"/>
        </a:p>
      </dgm:t>
    </dgm:pt>
    <dgm:pt modelId="{2D98E661-A738-4DD2-B308-E85CCD06BBF7}">
      <dgm:prSet phldrT="[Текст]"/>
      <dgm:spPr/>
      <dgm:t>
        <a:bodyPr/>
        <a:lstStyle/>
        <a:p>
          <a:pPr algn="ctr"/>
          <a:r>
            <a:rPr lang="ru-RU" dirty="0" smtClean="0"/>
            <a:t>Приоритет исполнения действующих расходных обязательств</a:t>
          </a:r>
          <a:endParaRPr lang="ru-RU" dirty="0"/>
        </a:p>
      </dgm:t>
    </dgm:pt>
    <dgm:pt modelId="{18075C20-3533-4740-BF30-E78B4A3F3A13}" type="parTrans" cxnId="{09218CFA-1A8D-4CEA-9625-641238CFBD18}">
      <dgm:prSet/>
      <dgm:spPr/>
      <dgm:t>
        <a:bodyPr/>
        <a:lstStyle/>
        <a:p>
          <a:endParaRPr lang="ru-RU"/>
        </a:p>
      </dgm:t>
    </dgm:pt>
    <dgm:pt modelId="{96CD0F53-D08D-46BF-A022-60AFBA872F0C}" type="sibTrans" cxnId="{09218CFA-1A8D-4CEA-9625-641238CFBD18}">
      <dgm:prSet/>
      <dgm:spPr/>
      <dgm:t>
        <a:bodyPr/>
        <a:lstStyle/>
        <a:p>
          <a:endParaRPr lang="ru-RU"/>
        </a:p>
      </dgm:t>
    </dgm:pt>
    <dgm:pt modelId="{9D283A28-4568-43DC-A311-C7015C130588}">
      <dgm:prSet/>
      <dgm:spPr/>
      <dgm:t>
        <a:bodyPr/>
        <a:lstStyle/>
        <a:p>
          <a:pPr algn="ctr"/>
          <a:r>
            <a:rPr lang="ru-RU" dirty="0" smtClean="0"/>
            <a:t>Обеспечение сбалансированности и устойчивости районного бюджета</a:t>
          </a:r>
          <a:endParaRPr lang="ru-RU" dirty="0"/>
        </a:p>
      </dgm:t>
    </dgm:pt>
    <dgm:pt modelId="{B95D0568-D6B3-48E4-AEF9-127E6E60499E}" type="parTrans" cxnId="{19D68D6B-8577-45EA-BDF1-963FDBD2E748}">
      <dgm:prSet/>
      <dgm:spPr/>
      <dgm:t>
        <a:bodyPr/>
        <a:lstStyle/>
        <a:p>
          <a:endParaRPr lang="ru-RU"/>
        </a:p>
      </dgm:t>
    </dgm:pt>
    <dgm:pt modelId="{753400EF-DD2C-4FE8-B4DA-4EBAC1374343}" type="sibTrans" cxnId="{19D68D6B-8577-45EA-BDF1-963FDBD2E748}">
      <dgm:prSet/>
      <dgm:spPr/>
      <dgm:t>
        <a:bodyPr/>
        <a:lstStyle/>
        <a:p>
          <a:endParaRPr lang="ru-RU"/>
        </a:p>
      </dgm:t>
    </dgm:pt>
    <dgm:pt modelId="{9DC8BBDD-7A59-46D8-8BBD-846C9D77D184}" type="pres">
      <dgm:prSet presAssocID="{7E78FB7A-0FA8-48D6-889A-269E9C504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9941D-081B-49C9-939C-D7A96F688682}" type="pres">
      <dgm:prSet presAssocID="{DB777F37-0085-45CE-AC97-F3131E3F6BFD}" presName="parentLin" presStyleCnt="0"/>
      <dgm:spPr/>
    </dgm:pt>
    <dgm:pt modelId="{4CC621F5-8E92-4FAE-B94C-A09F4291D5A5}" type="pres">
      <dgm:prSet presAssocID="{DB777F37-0085-45CE-AC97-F3131E3F6B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5C598F-CEF4-4D5B-B1B9-C04E91F4F4D9}" type="pres">
      <dgm:prSet presAssocID="{DB777F37-0085-45CE-AC97-F3131E3F6BFD}" presName="parentText" presStyleLbl="node1" presStyleIdx="0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333A0-BAAC-4087-A9A5-DBB844FDA87A}" type="pres">
      <dgm:prSet presAssocID="{DB777F37-0085-45CE-AC97-F3131E3F6BFD}" presName="negativeSpace" presStyleCnt="0"/>
      <dgm:spPr/>
    </dgm:pt>
    <dgm:pt modelId="{8E4A819B-5FD9-4F78-B959-1CB028C3D037}" type="pres">
      <dgm:prSet presAssocID="{DB777F37-0085-45CE-AC97-F3131E3F6BFD}" presName="childText" presStyleLbl="conFgAcc1" presStyleIdx="0" presStyleCnt="4">
        <dgm:presLayoutVars>
          <dgm:bulletEnabled val="1"/>
        </dgm:presLayoutVars>
      </dgm:prSet>
      <dgm:spPr>
        <a:ln>
          <a:prstDash val="dash"/>
        </a:ln>
      </dgm:spPr>
      <dgm:t>
        <a:bodyPr/>
        <a:lstStyle/>
        <a:p>
          <a:endParaRPr lang="ru-RU"/>
        </a:p>
      </dgm:t>
    </dgm:pt>
    <dgm:pt modelId="{E149C8F4-E2E0-4AA2-BC73-D13016EE62E0}" type="pres">
      <dgm:prSet presAssocID="{C2CC36C3-A061-4B61-95F2-10E3C76AE258}" presName="spaceBetweenRectangles" presStyleCnt="0"/>
      <dgm:spPr/>
    </dgm:pt>
    <dgm:pt modelId="{0375CA1C-0591-400D-A650-4F8E793A8E45}" type="pres">
      <dgm:prSet presAssocID="{1B7155EB-647D-4126-B444-B5D2E1EC3786}" presName="parentLin" presStyleCnt="0"/>
      <dgm:spPr/>
    </dgm:pt>
    <dgm:pt modelId="{A3FDD663-2E0D-4E82-8876-A15C0BEDD2A9}" type="pres">
      <dgm:prSet presAssocID="{1B7155EB-647D-4126-B444-B5D2E1EC37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D47833-4D79-41BE-806C-A6C5CAE29A49}" type="pres">
      <dgm:prSet presAssocID="{1B7155EB-647D-4126-B444-B5D2E1EC3786}" presName="parentText" presStyleLbl="node1" presStyleIdx="1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1508-0DBB-4AFD-951C-779820571577}" type="pres">
      <dgm:prSet presAssocID="{1B7155EB-647D-4126-B444-B5D2E1EC3786}" presName="negativeSpace" presStyleCnt="0"/>
      <dgm:spPr/>
    </dgm:pt>
    <dgm:pt modelId="{5525481B-9DCB-4407-8FAE-211C85B7B81E}" type="pres">
      <dgm:prSet presAssocID="{1B7155EB-647D-4126-B444-B5D2E1EC3786}" presName="childText" presStyleLbl="conFgAcc1" presStyleIdx="1" presStyleCnt="4">
        <dgm:presLayoutVars>
          <dgm:bulletEnabled val="1"/>
        </dgm:presLayoutVars>
      </dgm:prSet>
      <dgm:spPr/>
    </dgm:pt>
    <dgm:pt modelId="{8E7858A4-2E4C-485D-BABB-24BB543F8DB7}" type="pres">
      <dgm:prSet presAssocID="{881F3D8F-9F89-4E43-B59B-5E25911466A5}" presName="spaceBetweenRectangles" presStyleCnt="0"/>
      <dgm:spPr/>
    </dgm:pt>
    <dgm:pt modelId="{5D306AB3-5AC7-47EE-9822-C37D1BC06193}" type="pres">
      <dgm:prSet presAssocID="{2D98E661-A738-4DD2-B308-E85CCD06BBF7}" presName="parentLin" presStyleCnt="0"/>
      <dgm:spPr/>
    </dgm:pt>
    <dgm:pt modelId="{1E5A7F10-7ECC-4402-9FF8-A012879A27F6}" type="pres">
      <dgm:prSet presAssocID="{2D98E661-A738-4DD2-B308-E85CCD06BBF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6A10FB-1D58-4A46-9C90-ECF1CFC96117}" type="pres">
      <dgm:prSet presAssocID="{2D98E661-A738-4DD2-B308-E85CCD06BBF7}" presName="parentText" presStyleLbl="node1" presStyleIdx="2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7E71E-3A98-456C-B524-1C44465BD9E5}" type="pres">
      <dgm:prSet presAssocID="{2D98E661-A738-4DD2-B308-E85CCD06BBF7}" presName="negativeSpace" presStyleCnt="0"/>
      <dgm:spPr/>
    </dgm:pt>
    <dgm:pt modelId="{0131B2CB-78FA-4C7F-B2C1-C0901E4CB36F}" type="pres">
      <dgm:prSet presAssocID="{2D98E661-A738-4DD2-B308-E85CCD06BBF7}" presName="childText" presStyleLbl="conFgAcc1" presStyleIdx="2" presStyleCnt="4">
        <dgm:presLayoutVars>
          <dgm:bulletEnabled val="1"/>
        </dgm:presLayoutVars>
      </dgm:prSet>
      <dgm:spPr>
        <a:ln>
          <a:prstDash val="lgDash"/>
        </a:ln>
      </dgm:spPr>
      <dgm:t>
        <a:bodyPr/>
        <a:lstStyle/>
        <a:p>
          <a:endParaRPr lang="ru-RU"/>
        </a:p>
      </dgm:t>
    </dgm:pt>
    <dgm:pt modelId="{DDD05E77-B34F-41A0-8629-FC5D40BC770C}" type="pres">
      <dgm:prSet presAssocID="{96CD0F53-D08D-46BF-A022-60AFBA872F0C}" presName="spaceBetweenRectangles" presStyleCnt="0"/>
      <dgm:spPr/>
    </dgm:pt>
    <dgm:pt modelId="{28024951-28D3-4685-A861-814550256B81}" type="pres">
      <dgm:prSet presAssocID="{9D283A28-4568-43DC-A311-C7015C130588}" presName="parentLin" presStyleCnt="0"/>
      <dgm:spPr/>
    </dgm:pt>
    <dgm:pt modelId="{ABF0C033-788B-446A-BB98-FF1072716A44}" type="pres">
      <dgm:prSet presAssocID="{9D283A28-4568-43DC-A311-C7015C13058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D01A80-A796-4569-8C91-723B4345FFD7}" type="pres">
      <dgm:prSet presAssocID="{9D283A28-4568-43DC-A311-C7015C130588}" presName="parentText" presStyleLbl="node1" presStyleIdx="3" presStyleCnt="4" custScaleX="108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B0-ED68-4873-8F09-7F246FED74B3}" type="pres">
      <dgm:prSet presAssocID="{9D283A28-4568-43DC-A311-C7015C130588}" presName="negativeSpace" presStyleCnt="0"/>
      <dgm:spPr/>
    </dgm:pt>
    <dgm:pt modelId="{2882AC6A-E9C4-4B8A-9B6D-D9F7E89EFD5A}" type="pres">
      <dgm:prSet presAssocID="{9D283A28-4568-43DC-A311-C7015C1305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9D68D6B-8577-45EA-BDF1-963FDBD2E748}" srcId="{7E78FB7A-0FA8-48D6-889A-269E9C504707}" destId="{9D283A28-4568-43DC-A311-C7015C130588}" srcOrd="3" destOrd="0" parTransId="{B95D0568-D6B3-48E4-AEF9-127E6E60499E}" sibTransId="{753400EF-DD2C-4FE8-B4DA-4EBAC1374343}"/>
    <dgm:cxn modelId="{CF029161-E0E5-4FC8-AFBE-5AB39B3020A5}" type="presOf" srcId="{1B7155EB-647D-4126-B444-B5D2E1EC3786}" destId="{86D47833-4D79-41BE-806C-A6C5CAE29A49}" srcOrd="1" destOrd="0" presId="urn:microsoft.com/office/officeart/2005/8/layout/list1"/>
    <dgm:cxn modelId="{049D6EF1-0B3D-4296-8E63-F231E6727BFD}" type="presOf" srcId="{7E78FB7A-0FA8-48D6-889A-269E9C504707}" destId="{9DC8BBDD-7A59-46D8-8BBD-846C9D77D184}" srcOrd="0" destOrd="0" presId="urn:microsoft.com/office/officeart/2005/8/layout/list1"/>
    <dgm:cxn modelId="{7CA4D381-DADC-4A9F-B0B7-1C0B6D632F45}" type="presOf" srcId="{9D283A28-4568-43DC-A311-C7015C130588}" destId="{8ED01A80-A796-4569-8C91-723B4345FFD7}" srcOrd="1" destOrd="0" presId="urn:microsoft.com/office/officeart/2005/8/layout/list1"/>
    <dgm:cxn modelId="{D9EAC1AB-5683-4EA2-9BBD-A5A3AD249BBF}" type="presOf" srcId="{DB777F37-0085-45CE-AC97-F3131E3F6BFD}" destId="{4CC621F5-8E92-4FAE-B94C-A09F4291D5A5}" srcOrd="0" destOrd="0" presId="urn:microsoft.com/office/officeart/2005/8/layout/list1"/>
    <dgm:cxn modelId="{6E7A9314-656C-4906-8793-8C29B1987A91}" type="presOf" srcId="{9D283A28-4568-43DC-A311-C7015C130588}" destId="{ABF0C033-788B-446A-BB98-FF1072716A44}" srcOrd="0" destOrd="0" presId="urn:microsoft.com/office/officeart/2005/8/layout/list1"/>
    <dgm:cxn modelId="{4844FEBE-6768-4A25-A1EA-2F3A2F1E7646}" type="presOf" srcId="{2D98E661-A738-4DD2-B308-E85CCD06BBF7}" destId="{406A10FB-1D58-4A46-9C90-ECF1CFC96117}" srcOrd="1" destOrd="0" presId="urn:microsoft.com/office/officeart/2005/8/layout/list1"/>
    <dgm:cxn modelId="{5794D37A-37B9-41A4-8F78-46D5D3136EC1}" srcId="{7E78FB7A-0FA8-48D6-889A-269E9C504707}" destId="{1B7155EB-647D-4126-B444-B5D2E1EC3786}" srcOrd="1" destOrd="0" parTransId="{64461860-86E4-4F89-878F-5EC1A07526B7}" sibTransId="{881F3D8F-9F89-4E43-B59B-5E25911466A5}"/>
    <dgm:cxn modelId="{09218CFA-1A8D-4CEA-9625-641238CFBD18}" srcId="{7E78FB7A-0FA8-48D6-889A-269E9C504707}" destId="{2D98E661-A738-4DD2-B308-E85CCD06BBF7}" srcOrd="2" destOrd="0" parTransId="{18075C20-3533-4740-BF30-E78B4A3F3A13}" sibTransId="{96CD0F53-D08D-46BF-A022-60AFBA872F0C}"/>
    <dgm:cxn modelId="{91E88C1B-FFB3-43AC-BA73-65D7CDC8D614}" srcId="{7E78FB7A-0FA8-48D6-889A-269E9C504707}" destId="{DB777F37-0085-45CE-AC97-F3131E3F6BFD}" srcOrd="0" destOrd="0" parTransId="{FEACCF12-D681-4F26-9A33-7AFA21E527C6}" sibTransId="{C2CC36C3-A061-4B61-95F2-10E3C76AE258}"/>
    <dgm:cxn modelId="{822B11F6-4126-4543-AA1E-3275E506C6E0}" type="presOf" srcId="{1B7155EB-647D-4126-B444-B5D2E1EC3786}" destId="{A3FDD663-2E0D-4E82-8876-A15C0BEDD2A9}" srcOrd="0" destOrd="0" presId="urn:microsoft.com/office/officeart/2005/8/layout/list1"/>
    <dgm:cxn modelId="{43951A4B-1032-496E-A6ED-01C858D66A5A}" type="presOf" srcId="{2D98E661-A738-4DD2-B308-E85CCD06BBF7}" destId="{1E5A7F10-7ECC-4402-9FF8-A012879A27F6}" srcOrd="0" destOrd="0" presId="urn:microsoft.com/office/officeart/2005/8/layout/list1"/>
    <dgm:cxn modelId="{132206F2-5F9B-4851-B9CE-3CE7A905B10C}" type="presOf" srcId="{DB777F37-0085-45CE-AC97-F3131E3F6BFD}" destId="{B05C598F-CEF4-4D5B-B1B9-C04E91F4F4D9}" srcOrd="1" destOrd="0" presId="urn:microsoft.com/office/officeart/2005/8/layout/list1"/>
    <dgm:cxn modelId="{E3CEDDA1-DF64-4940-8AF3-63DD9CE8305F}" type="presParOf" srcId="{9DC8BBDD-7A59-46D8-8BBD-846C9D77D184}" destId="{3359941D-081B-49C9-939C-D7A96F688682}" srcOrd="0" destOrd="0" presId="urn:microsoft.com/office/officeart/2005/8/layout/list1"/>
    <dgm:cxn modelId="{41CA13F8-8EE7-4A17-8114-4118D36C6776}" type="presParOf" srcId="{3359941D-081B-49C9-939C-D7A96F688682}" destId="{4CC621F5-8E92-4FAE-B94C-A09F4291D5A5}" srcOrd="0" destOrd="0" presId="urn:microsoft.com/office/officeart/2005/8/layout/list1"/>
    <dgm:cxn modelId="{965236DA-A0CC-4FB3-8FF3-651B000924D1}" type="presParOf" srcId="{3359941D-081B-49C9-939C-D7A96F688682}" destId="{B05C598F-CEF4-4D5B-B1B9-C04E91F4F4D9}" srcOrd="1" destOrd="0" presId="urn:microsoft.com/office/officeart/2005/8/layout/list1"/>
    <dgm:cxn modelId="{67A4BB7D-01E4-41CD-8B27-39B9D54DB138}" type="presParOf" srcId="{9DC8BBDD-7A59-46D8-8BBD-846C9D77D184}" destId="{615333A0-BAAC-4087-A9A5-DBB844FDA87A}" srcOrd="1" destOrd="0" presId="urn:microsoft.com/office/officeart/2005/8/layout/list1"/>
    <dgm:cxn modelId="{34C20D00-DB56-4779-8F7A-D28821033C04}" type="presParOf" srcId="{9DC8BBDD-7A59-46D8-8BBD-846C9D77D184}" destId="{8E4A819B-5FD9-4F78-B959-1CB028C3D037}" srcOrd="2" destOrd="0" presId="urn:microsoft.com/office/officeart/2005/8/layout/list1"/>
    <dgm:cxn modelId="{4F2899A8-60B3-4E20-BB54-F323D192ECD4}" type="presParOf" srcId="{9DC8BBDD-7A59-46D8-8BBD-846C9D77D184}" destId="{E149C8F4-E2E0-4AA2-BC73-D13016EE62E0}" srcOrd="3" destOrd="0" presId="urn:microsoft.com/office/officeart/2005/8/layout/list1"/>
    <dgm:cxn modelId="{2BA403F1-30F2-4F66-87C2-C976AFA69CE8}" type="presParOf" srcId="{9DC8BBDD-7A59-46D8-8BBD-846C9D77D184}" destId="{0375CA1C-0591-400D-A650-4F8E793A8E45}" srcOrd="4" destOrd="0" presId="urn:microsoft.com/office/officeart/2005/8/layout/list1"/>
    <dgm:cxn modelId="{BFF2FD06-EBCA-4F95-8FA0-99D366FBE59D}" type="presParOf" srcId="{0375CA1C-0591-400D-A650-4F8E793A8E45}" destId="{A3FDD663-2E0D-4E82-8876-A15C0BEDD2A9}" srcOrd="0" destOrd="0" presId="urn:microsoft.com/office/officeart/2005/8/layout/list1"/>
    <dgm:cxn modelId="{21CC0DEF-5CC3-456A-8D22-AC3D0D7EB797}" type="presParOf" srcId="{0375CA1C-0591-400D-A650-4F8E793A8E45}" destId="{86D47833-4D79-41BE-806C-A6C5CAE29A49}" srcOrd="1" destOrd="0" presId="urn:microsoft.com/office/officeart/2005/8/layout/list1"/>
    <dgm:cxn modelId="{6B0461C4-4032-4E5A-AD2C-3D7D14D6C40C}" type="presParOf" srcId="{9DC8BBDD-7A59-46D8-8BBD-846C9D77D184}" destId="{45201508-0DBB-4AFD-951C-779820571577}" srcOrd="5" destOrd="0" presId="urn:microsoft.com/office/officeart/2005/8/layout/list1"/>
    <dgm:cxn modelId="{ACF99212-C165-4F8E-8CB4-A5DFBDB8BEAB}" type="presParOf" srcId="{9DC8BBDD-7A59-46D8-8BBD-846C9D77D184}" destId="{5525481B-9DCB-4407-8FAE-211C85B7B81E}" srcOrd="6" destOrd="0" presId="urn:microsoft.com/office/officeart/2005/8/layout/list1"/>
    <dgm:cxn modelId="{2422C056-ABBD-4E52-93D1-7AA2EDC70E9F}" type="presParOf" srcId="{9DC8BBDD-7A59-46D8-8BBD-846C9D77D184}" destId="{8E7858A4-2E4C-485D-BABB-24BB543F8DB7}" srcOrd="7" destOrd="0" presId="urn:microsoft.com/office/officeart/2005/8/layout/list1"/>
    <dgm:cxn modelId="{3194154F-24FB-4B0E-AAC8-6AE40932E111}" type="presParOf" srcId="{9DC8BBDD-7A59-46D8-8BBD-846C9D77D184}" destId="{5D306AB3-5AC7-47EE-9822-C37D1BC06193}" srcOrd="8" destOrd="0" presId="urn:microsoft.com/office/officeart/2005/8/layout/list1"/>
    <dgm:cxn modelId="{06D0BDE1-E2D5-42E8-BD9E-A84668B33672}" type="presParOf" srcId="{5D306AB3-5AC7-47EE-9822-C37D1BC06193}" destId="{1E5A7F10-7ECC-4402-9FF8-A012879A27F6}" srcOrd="0" destOrd="0" presId="urn:microsoft.com/office/officeart/2005/8/layout/list1"/>
    <dgm:cxn modelId="{F66102AF-DD74-4EBB-9777-C13838B52753}" type="presParOf" srcId="{5D306AB3-5AC7-47EE-9822-C37D1BC06193}" destId="{406A10FB-1D58-4A46-9C90-ECF1CFC96117}" srcOrd="1" destOrd="0" presId="urn:microsoft.com/office/officeart/2005/8/layout/list1"/>
    <dgm:cxn modelId="{BC872460-4AE1-4923-AA9B-C317CB834795}" type="presParOf" srcId="{9DC8BBDD-7A59-46D8-8BBD-846C9D77D184}" destId="{C887E71E-3A98-456C-B524-1C44465BD9E5}" srcOrd="9" destOrd="0" presId="urn:microsoft.com/office/officeart/2005/8/layout/list1"/>
    <dgm:cxn modelId="{154B2B9F-A574-45F0-9BB2-25EEA5848DB3}" type="presParOf" srcId="{9DC8BBDD-7A59-46D8-8BBD-846C9D77D184}" destId="{0131B2CB-78FA-4C7F-B2C1-C0901E4CB36F}" srcOrd="10" destOrd="0" presId="urn:microsoft.com/office/officeart/2005/8/layout/list1"/>
    <dgm:cxn modelId="{DC328423-18C7-4FAE-AAB2-0FEC343FBE4D}" type="presParOf" srcId="{9DC8BBDD-7A59-46D8-8BBD-846C9D77D184}" destId="{DDD05E77-B34F-41A0-8629-FC5D40BC770C}" srcOrd="11" destOrd="0" presId="urn:microsoft.com/office/officeart/2005/8/layout/list1"/>
    <dgm:cxn modelId="{FFE79FB1-758A-4784-9FFE-8F80AEE1AFD9}" type="presParOf" srcId="{9DC8BBDD-7A59-46D8-8BBD-846C9D77D184}" destId="{28024951-28D3-4685-A861-814550256B81}" srcOrd="12" destOrd="0" presId="urn:microsoft.com/office/officeart/2005/8/layout/list1"/>
    <dgm:cxn modelId="{BFE87659-516C-4FB8-AF17-B831445025AB}" type="presParOf" srcId="{28024951-28D3-4685-A861-814550256B81}" destId="{ABF0C033-788B-446A-BB98-FF1072716A44}" srcOrd="0" destOrd="0" presId="urn:microsoft.com/office/officeart/2005/8/layout/list1"/>
    <dgm:cxn modelId="{31209FB2-8556-4BC6-9597-D0249C624B80}" type="presParOf" srcId="{28024951-28D3-4685-A861-814550256B81}" destId="{8ED01A80-A796-4569-8C91-723B4345FFD7}" srcOrd="1" destOrd="0" presId="urn:microsoft.com/office/officeart/2005/8/layout/list1"/>
    <dgm:cxn modelId="{62D7EB6B-FCF4-4BF6-997F-B7518D1F0DB4}" type="presParOf" srcId="{9DC8BBDD-7A59-46D8-8BBD-846C9D77D184}" destId="{8E1E1DB0-ED68-4873-8F09-7F246FED74B3}" srcOrd="13" destOrd="0" presId="urn:microsoft.com/office/officeart/2005/8/layout/list1"/>
    <dgm:cxn modelId="{90044F6E-1995-42BF-A853-3CA27A86B4A2}" type="presParOf" srcId="{9DC8BBDD-7A59-46D8-8BBD-846C9D77D184}" destId="{2882AC6A-E9C4-4B8A-9B6D-D9F7E89EFD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69C8-7C67-46D5-BE3D-771E56F883E7}">
      <dsp:nvSpPr>
        <dsp:cNvPr id="0" name=""/>
        <dsp:cNvSpPr/>
      </dsp:nvSpPr>
      <dsp:spPr>
        <a:xfrm rot="10800000">
          <a:off x="1546214" y="2789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закона Краснодарского края «О краевом бюджете на 2023 и на плановый период 2024 и 2025 годов» </a:t>
          </a:r>
          <a:endParaRPr lang="ru-RU" sz="1400" kern="1200" dirty="0"/>
        </a:p>
      </dsp:txBody>
      <dsp:txXfrm rot="10800000">
        <a:off x="1753465" y="2789"/>
        <a:ext cx="5108633" cy="829006"/>
      </dsp:txXfrm>
    </dsp:sp>
    <dsp:sp modelId="{71193059-3D0C-41E7-824F-FA79BB75A7F4}">
      <dsp:nvSpPr>
        <dsp:cNvPr id="0" name=""/>
        <dsp:cNvSpPr/>
      </dsp:nvSpPr>
      <dsp:spPr>
        <a:xfrm>
          <a:off x="645938" y="0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9C8257-2A94-40C7-AE7B-FBAD342A54EC}">
      <dsp:nvSpPr>
        <dsp:cNvPr id="0" name=""/>
        <dsp:cNvSpPr/>
      </dsp:nvSpPr>
      <dsp:spPr>
        <a:xfrm rot="10800000">
          <a:off x="1546214" y="1079261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направления бюджетной и налоговой политики муниципального образования Ейский район на 2023 год и на плановый период 2024 и 2025 годов</a:t>
          </a:r>
          <a:endParaRPr lang="ru-RU" sz="1400" kern="1200" dirty="0"/>
        </a:p>
      </dsp:txBody>
      <dsp:txXfrm rot="10800000">
        <a:off x="1753465" y="1079261"/>
        <a:ext cx="5108633" cy="829006"/>
      </dsp:txXfrm>
    </dsp:sp>
    <dsp:sp modelId="{73B4A899-DC6B-4F26-945C-447621DCC586}">
      <dsp:nvSpPr>
        <dsp:cNvPr id="0" name=""/>
        <dsp:cNvSpPr/>
      </dsp:nvSpPr>
      <dsp:spPr>
        <a:xfrm>
          <a:off x="626879" y="1050685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67D368-ED0E-4896-A0D8-5594F7033630}">
      <dsp:nvSpPr>
        <dsp:cNvPr id="0" name=""/>
        <dsp:cNvSpPr/>
      </dsp:nvSpPr>
      <dsp:spPr>
        <a:xfrm rot="10800000">
          <a:off x="1546214" y="2155732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показатели уточненного прогноза социально-экономического развития муниципального образования Ейский район на 2023 год и на период до 2025 года</a:t>
          </a:r>
          <a:endParaRPr lang="ru-RU" sz="1400" kern="1200" dirty="0"/>
        </a:p>
      </dsp:txBody>
      <dsp:txXfrm rot="10800000">
        <a:off x="1753465" y="2155732"/>
        <a:ext cx="5108633" cy="829006"/>
      </dsp:txXfrm>
    </dsp:sp>
    <dsp:sp modelId="{16BAD2BE-E016-4AAE-A8F5-852969A5EC9B}">
      <dsp:nvSpPr>
        <dsp:cNvPr id="0" name=""/>
        <dsp:cNvSpPr/>
      </dsp:nvSpPr>
      <dsp:spPr>
        <a:xfrm>
          <a:off x="617362" y="2089055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EC269F-FE73-46E0-A94E-6B9C8E486C8E}">
      <dsp:nvSpPr>
        <dsp:cNvPr id="0" name=""/>
        <dsp:cNvSpPr/>
      </dsp:nvSpPr>
      <dsp:spPr>
        <a:xfrm rot="10800000">
          <a:off x="1546214" y="3232203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программы Ейского района и иные правовые акты Российской Федерации, Краснодарского края, муниципального образования Ейский район </a:t>
          </a:r>
          <a:endParaRPr lang="ru-RU" sz="1400" kern="1200" dirty="0"/>
        </a:p>
      </dsp:txBody>
      <dsp:txXfrm rot="10800000">
        <a:off x="1753465" y="3232203"/>
        <a:ext cx="5108633" cy="829006"/>
      </dsp:txXfrm>
    </dsp:sp>
    <dsp:sp modelId="{BEA4EDCD-2D82-44F7-8F29-9EE2EF4F6A81}">
      <dsp:nvSpPr>
        <dsp:cNvPr id="0" name=""/>
        <dsp:cNvSpPr/>
      </dsp:nvSpPr>
      <dsp:spPr>
        <a:xfrm>
          <a:off x="626888" y="3156001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A819B-5FD9-4F78-B959-1CB028C3D037}">
      <dsp:nvSpPr>
        <dsp:cNvPr id="0" name=""/>
        <dsp:cNvSpPr/>
      </dsp:nvSpPr>
      <dsp:spPr>
        <a:xfrm>
          <a:off x="0" y="328849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598F-CEF4-4D5B-B1B9-C04E91F4F4D9}">
      <dsp:nvSpPr>
        <dsp:cNvPr id="0" name=""/>
        <dsp:cNvSpPr/>
      </dsp:nvSpPr>
      <dsp:spPr>
        <a:xfrm>
          <a:off x="413384" y="18889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 ориентация бюджета</a:t>
          </a:r>
          <a:endParaRPr lang="ru-RU" sz="2100" kern="1200" dirty="0"/>
        </a:p>
      </dsp:txBody>
      <dsp:txXfrm>
        <a:off x="443646" y="49151"/>
        <a:ext cx="6298369" cy="559396"/>
      </dsp:txXfrm>
    </dsp:sp>
    <dsp:sp modelId="{5525481B-9DCB-4407-8FAE-211C85B7B81E}">
      <dsp:nvSpPr>
        <dsp:cNvPr id="0" name=""/>
        <dsp:cNvSpPr/>
      </dsp:nvSpPr>
      <dsp:spPr>
        <a:xfrm>
          <a:off x="0" y="1281409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47833-4D79-41BE-806C-A6C5CAE29A49}">
      <dsp:nvSpPr>
        <dsp:cNvPr id="0" name=""/>
        <dsp:cNvSpPr/>
      </dsp:nvSpPr>
      <dsp:spPr>
        <a:xfrm>
          <a:off x="413384" y="971449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Программно-целевой метод планирования</a:t>
          </a:r>
          <a:endParaRPr lang="ru-RU" sz="2100" kern="1200" dirty="0"/>
        </a:p>
      </dsp:txBody>
      <dsp:txXfrm>
        <a:off x="443646" y="1001711"/>
        <a:ext cx="6298369" cy="559396"/>
      </dsp:txXfrm>
    </dsp:sp>
    <dsp:sp modelId="{0131B2CB-78FA-4C7F-B2C1-C0901E4CB36F}">
      <dsp:nvSpPr>
        <dsp:cNvPr id="0" name=""/>
        <dsp:cNvSpPr/>
      </dsp:nvSpPr>
      <dsp:spPr>
        <a:xfrm>
          <a:off x="0" y="2233970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  <a:prstDash val="lg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A10FB-1D58-4A46-9C90-ECF1CFC96117}">
      <dsp:nvSpPr>
        <dsp:cNvPr id="0" name=""/>
        <dsp:cNvSpPr/>
      </dsp:nvSpPr>
      <dsp:spPr>
        <a:xfrm>
          <a:off x="413384" y="1924010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Приоритет исполнения действующих расходных обязательств</a:t>
          </a:r>
          <a:endParaRPr lang="ru-RU" sz="2100" kern="1200" dirty="0"/>
        </a:p>
      </dsp:txBody>
      <dsp:txXfrm>
        <a:off x="443646" y="1954272"/>
        <a:ext cx="6298369" cy="559396"/>
      </dsp:txXfrm>
    </dsp:sp>
    <dsp:sp modelId="{2882AC6A-E9C4-4B8A-9B6D-D9F7E89EFD5A}">
      <dsp:nvSpPr>
        <dsp:cNvPr id="0" name=""/>
        <dsp:cNvSpPr/>
      </dsp:nvSpPr>
      <dsp:spPr>
        <a:xfrm>
          <a:off x="0" y="3186530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1A80-A796-4569-8C91-723B4345FFD7}">
      <dsp:nvSpPr>
        <dsp:cNvPr id="0" name=""/>
        <dsp:cNvSpPr/>
      </dsp:nvSpPr>
      <dsp:spPr>
        <a:xfrm>
          <a:off x="413384" y="2876570"/>
          <a:ext cx="628273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сбалансированности и устойчивости районного бюджета</a:t>
          </a:r>
          <a:endParaRPr lang="ru-RU" sz="2100" kern="1200" dirty="0"/>
        </a:p>
      </dsp:txBody>
      <dsp:txXfrm>
        <a:off x="443646" y="2906832"/>
        <a:ext cx="622220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0.37718</cdr:x>
      <cdr:y>0.3699</cdr:y>
    </cdr:from>
    <cdr:to>
      <cdr:x>0.40736</cdr:x>
      <cdr:y>0.41015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8665" y="1902596"/>
          <a:ext cx="287943" cy="20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12,4%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0.5125</cdr:x>
      <cdr:y>0.25131</cdr:y>
    </cdr:from>
    <cdr:to>
      <cdr:x>0.55339</cdr:x>
      <cdr:y>0.29206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89679" y="1292615"/>
          <a:ext cx="390127" cy="209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0.61632</cdr:x>
      <cdr:y>0.30629</cdr:y>
    </cdr:from>
    <cdr:to>
      <cdr:x>0.65796</cdr:x>
      <cdr:y>0.34679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0263" y="1575412"/>
          <a:ext cx="397282" cy="2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3,1%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0.63503</cdr:x>
      <cdr:y>0.36435</cdr:y>
    </cdr:from>
    <cdr:to>
      <cdr:x>0.67692</cdr:x>
      <cdr:y>0.4046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58709" y="1874021"/>
          <a:ext cx="399667" cy="20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0.6441</cdr:x>
      <cdr:y>0.41129</cdr:y>
    </cdr:from>
    <cdr:to>
      <cdr:x>0.68598</cdr:x>
      <cdr:y>0.45229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45244" y="2115480"/>
          <a:ext cx="399572" cy="210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2,1%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0.52572</cdr:x>
      <cdr:y>0.79617</cdr:y>
    </cdr:from>
    <cdr:to>
      <cdr:x>0.56627</cdr:x>
      <cdr:y>0.8498</cdr:y>
    </cdr:to>
    <cdr:sp macro="" textlink="">
      <cdr:nvSpPr>
        <cdr:cNvPr id="8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5814" y="4095090"/>
          <a:ext cx="386882" cy="275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13,4%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0.41525</cdr:x>
      <cdr:y>0.26059</cdr:y>
    </cdr:from>
    <cdr:to>
      <cdr:x>0.46832</cdr:x>
      <cdr:y>0.30034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61894" y="1340335"/>
          <a:ext cx="506334" cy="204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0.64551</cdr:x>
      <cdr:y>0.64298</cdr:y>
    </cdr:from>
    <cdr:to>
      <cdr:x>0.68312</cdr:x>
      <cdr:y>0.68397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158772" y="3307152"/>
          <a:ext cx="358833" cy="21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0.61633</cdr:x>
      <cdr:y>0.72328</cdr:y>
    </cdr:from>
    <cdr:to>
      <cdr:x>0.64551</cdr:x>
      <cdr:y>0.76328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880369" y="3720199"/>
          <a:ext cx="278403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0.0416</cdr:x>
      <cdr:y>0.00394</cdr:y>
    </cdr:from>
    <cdr:to>
      <cdr:x>0.12531</cdr:x>
      <cdr:y>0.42945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6875" y="20241"/>
          <a:ext cx="798645" cy="218865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0.66139</cdr:x>
      <cdr:y>0.36239</cdr:y>
    </cdr:from>
    <cdr:to>
      <cdr:x>0.69327</cdr:x>
      <cdr:y>0.36255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5976663" y="2171868"/>
          <a:ext cx="288071" cy="9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0.63299</cdr:x>
      <cdr:y>0.12748</cdr:y>
    </cdr:from>
    <cdr:to>
      <cdr:x>0.67364</cdr:x>
      <cdr:y>0.16664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720035" y="764034"/>
          <a:ext cx="367333" cy="2346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0.28535</cdr:x>
      <cdr:y>0.2114</cdr:y>
    </cdr:from>
    <cdr:to>
      <cdr:x>0.32224</cdr:x>
      <cdr:y>0.24509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578545" y="1266979"/>
          <a:ext cx="333375" cy="2018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0.08765</cdr:x>
      <cdr:y>0.53599</cdr:y>
    </cdr:from>
    <cdr:to>
      <cdr:x>0.09908</cdr:x>
      <cdr:y>0.57832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792049" y="3212313"/>
          <a:ext cx="103271" cy="2536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0.37283</cdr:x>
      <cdr:y>0.57203</cdr:y>
    </cdr:from>
    <cdr:to>
      <cdr:x>0.39693</cdr:x>
      <cdr:y>0.60427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V="1">
          <a:off x="3369120" y="3428310"/>
          <a:ext cx="217736" cy="19319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0.37389</cdr:x>
      <cdr:y>0.74024</cdr:y>
    </cdr:from>
    <cdr:to>
      <cdr:x>0.41437</cdr:x>
      <cdr:y>0.76319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3378645" y="4436432"/>
          <a:ext cx="365809" cy="1375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0.90842</cdr:x>
      <cdr:y>0.54955</cdr:y>
    </cdr:from>
    <cdr:to>
      <cdr:x>0.93879</cdr:x>
      <cdr:y>0.5767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8208911" y="3293606"/>
          <a:ext cx="274471" cy="1626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0.91686</cdr:x>
      <cdr:y>0.79143</cdr:y>
    </cdr:from>
    <cdr:to>
      <cdr:x>0.95262</cdr:x>
      <cdr:y>0.79143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8285196" y="4743225"/>
          <a:ext cx="32316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0.60561</cdr:x>
      <cdr:y>0.58405</cdr:y>
    </cdr:from>
    <cdr:to>
      <cdr:x>0.62722</cdr:x>
      <cdr:y>0.62191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5472607" y="3500338"/>
          <a:ext cx="195299" cy="2269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0.28614</cdr:x>
      <cdr:y>0.36969</cdr:y>
    </cdr:from>
    <cdr:to>
      <cdr:x>0.43614</cdr:x>
      <cdr:y>0.63271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397999" y="946206"/>
          <a:ext cx="801550" cy="116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 Black" panose="020B0A04020102020204" pitchFamily="34" charset="0"/>
            </a:rPr>
            <a:t>2697,0</a:t>
          </a:r>
          <a:endParaRPr lang="ru-RU" sz="2000" b="1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0.19938</cdr:x>
      <cdr:y>0.55011</cdr:y>
    </cdr:from>
    <cdr:to>
      <cdr:x>0.31144</cdr:x>
      <cdr:y>0.55011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731176" y="2166126"/>
          <a:ext cx="97300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1385" cy="340834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87" y="7"/>
            <a:ext cx="4302970" cy="340834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r">
              <a:defRPr sz="1300"/>
            </a:lvl1pPr>
          </a:lstStyle>
          <a:p>
            <a:fld id="{B14BF506-F78A-4E1F-A9DE-6AC03BB48BAE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842"/>
            <a:ext cx="4301385" cy="340834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87" y="6456842"/>
            <a:ext cx="4302970" cy="340834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r">
              <a:defRPr sz="13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8" y="0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7725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805" tIns="26902" rIns="53805" bIns="269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3" y="3270983"/>
            <a:ext cx="7941938" cy="2677468"/>
          </a:xfrm>
          <a:prstGeom prst="rect">
            <a:avLst/>
          </a:prstGeom>
        </p:spPr>
        <p:txBody>
          <a:bodyPr vert="horz" lIns="53805" tIns="26902" rIns="53805" bIns="269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7032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8" y="6457032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862367">
            <a:off x="3553546" y="-280267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1503228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4027886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9" y="4474369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4487467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49613" y="564358"/>
            <a:ext cx="3810001" cy="381000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D4753EBE-3F79-4A3D-9A29-D209C405F5A6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D9D3ACFA-376B-0A87-02E3-E9C864056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7" y="150457"/>
            <a:ext cx="1873787" cy="6886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D64A381B-AF8D-22D2-BBC1-B0F5AD0AE4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49613" y="564358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 t="28115" b="68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2" y="3086102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1281" y="150331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5237"/>
            <a:ext cx="3868340" cy="617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28789"/>
            <a:ext cx="3868340" cy="2913460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9" y="935237"/>
            <a:ext cx="3887391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728789"/>
            <a:ext cx="3887391" cy="2913460"/>
          </a:xfrm>
        </p:spPr>
        <p:txBody>
          <a:bodyPr>
            <a:normAutofit/>
          </a:bodyPr>
          <a:lstStyle>
            <a:lvl1pPr marL="171446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7EA5F661-722F-1146-447B-BA69A6CA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=""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5899549" y="823574"/>
            <a:ext cx="3838055" cy="364875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4" y="992982"/>
            <a:ext cx="4725080" cy="3393622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1600551"/>
            <a:ext cx="2581274" cy="2527187"/>
          </a:xfrm>
        </p:spPr>
        <p:txBody>
          <a:bodyPr>
            <a:normAutofit/>
          </a:bodyPr>
          <a:lstStyle>
            <a:lvl1pPr marL="171446" indent="-171446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8" y="977003"/>
            <a:ext cx="2581275" cy="428625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7927B868-1512-ACED-564E-E361CA3AE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9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52" y="-16360"/>
            <a:ext cx="7886700" cy="994172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07D9E75E-C0AB-FC2F-7B0A-4F96265E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273844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2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2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8A57-0D5A-4E1B-A70B-130B2E6E4A7F}" type="datetime1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4BF3-3CCC-724F-86E6-470E5984A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=""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4806706" y="-1048343"/>
            <a:ext cx="5833505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1503228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4027886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03306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9" y="4474369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4487467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64CEA435-D89F-4EBD-9CB3-88AA4A8B9C19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1982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948387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37FCD492-B476-0EEC-A640-B56E5BC1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7" y="150457"/>
            <a:ext cx="1873787" cy="6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5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948387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03388"/>
      </p:ext>
    </p:extLst>
  </p:cSld>
  <p:clrMapOvr>
    <a:masterClrMapping/>
  </p:clrMapOvr>
  <p:hf hdr="0" ftr="0" dt="0"/>
  <p:extLst>
    <p:ext uri="{DCECCB84-F9BA-43D5-87BE-67443E8EF086}">
      <p15:sldGuideLst xmlns=""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372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15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=""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332185" y="1347652"/>
            <a:ext cx="8290322" cy="233577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525504" y="1267881"/>
            <a:ext cx="370601" cy="261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1" y="1670657"/>
            <a:ext cx="6772275" cy="1689769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893624F0-E3AC-D5AF-DE28-4A9C1617C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79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=""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7124702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=""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5426573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=""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3728444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=""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030315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=""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332186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1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90" y="1543051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19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=""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8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=""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6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1" y="2046314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90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8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8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5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1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89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7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8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5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98F2569C-F308-3104-9D1A-45E62B201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86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=""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4809494"/>
            <a:ext cx="2057400" cy="273844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=""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70" y="116523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=""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70" y="197904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=""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70" y="279285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=""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70" y="360666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=""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70" y="442047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=""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16523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=""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197904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=""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279285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=""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360666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=""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442047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=""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2" y="116523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=""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2" y="197904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=""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2" y="279285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=""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2" y="360666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=""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2" y="442047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vest-eisk.ru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721" y="1161970"/>
            <a:ext cx="6572604" cy="2914730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600" dirty="0" smtClean="0">
                <a:solidFill>
                  <a:srgbClr val="0000FF"/>
                </a:solidFill>
              </a:rPr>
              <a:t>БЮДЖЕТ ДЛЯ ГРАЖДАН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altLang="ru-RU" sz="31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к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решению 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Совета муниципального образования </a:t>
            </a:r>
            <a:r>
              <a:rPr lang="ru-RU" sz="2800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 район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от 8 декабря 2022 года  № 25</a:t>
            </a:r>
            <a:b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«О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районном бюджете на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2023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год и на плановый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период 2024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и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2025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  <a:t>годов»</a:t>
            </a:r>
            <a:b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endParaRPr lang="ru-RU" sz="3100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5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144" y="-1809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Этапы бюджетного процесса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" y="1192213"/>
            <a:ext cx="102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2122488"/>
            <a:ext cx="10302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154363"/>
            <a:ext cx="10429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44" y="10813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1358384"/>
            <a:ext cx="393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Разработка и составление проекта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2209006"/>
            <a:ext cx="437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Рассмотрение и утверждение бюджета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7144" y="19781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357" y="3052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25" y="3313241"/>
            <a:ext cx="24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Исполнение бюджета</a:t>
            </a:r>
            <a:endParaRPr lang="ru-RU" sz="1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4251325"/>
            <a:ext cx="10604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17">
            <a:off x="726241" y="4460866"/>
            <a:ext cx="432426" cy="3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3278" y="4251325"/>
            <a:ext cx="512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Контроль за исполнением бюджета и утверждение отчета об исполнении бюджета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613" y="41128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6950" y="924464"/>
            <a:ext cx="2828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</a:t>
            </a:r>
            <a:r>
              <a:rPr lang="ru-RU" sz="1400" dirty="0" smtClean="0"/>
              <a:t>– это деятельность органов</a:t>
            </a:r>
          </a:p>
          <a:p>
            <a:pPr algn="ctr"/>
            <a:r>
              <a:rPr lang="ru-RU" sz="1400" dirty="0" smtClean="0"/>
              <a:t>государственной власти, органов местного самоуправления и иных </a:t>
            </a:r>
          </a:p>
          <a:p>
            <a:pPr algn="ctr"/>
            <a:r>
              <a:rPr lang="ru-RU" sz="1400" dirty="0" smtClean="0"/>
              <a:t>участников бюджетного процесса по составлению и рассмотрению проектов бюджетов, </a:t>
            </a:r>
          </a:p>
          <a:p>
            <a:pPr algn="ctr"/>
            <a:r>
              <a:rPr lang="ru-RU" sz="1400" dirty="0" smtClean="0"/>
              <a:t>утверждению и исполнению бюджетов, контролю за их исполнением,</a:t>
            </a:r>
          </a:p>
          <a:p>
            <a:pPr algn="ctr"/>
            <a:r>
              <a:rPr lang="ru-RU" sz="1400" dirty="0" smtClean="0"/>
              <a:t>осуществлению бюджетного учета, внешней проверке,</a:t>
            </a:r>
          </a:p>
          <a:p>
            <a:pPr algn="ctr"/>
            <a:r>
              <a:rPr lang="ru-RU" sz="1400" dirty="0" smtClean="0"/>
              <a:t>рассмотрению и утверждению бюджетной отчетности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67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-144866"/>
            <a:ext cx="8448675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проекта районного бюджета на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год и плановый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период 2024-2025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годов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61123"/>
              </p:ext>
            </p:extLst>
          </p:nvPr>
        </p:nvGraphicFramePr>
        <p:xfrm>
          <a:off x="66678" y="1059630"/>
          <a:ext cx="9010648" cy="3217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0212"/>
                <a:gridCol w="952296"/>
                <a:gridCol w="807643"/>
                <a:gridCol w="895038"/>
                <a:gridCol w="1077883"/>
                <a:gridCol w="1047750"/>
                <a:gridCol w="609600"/>
                <a:gridCol w="643004"/>
                <a:gridCol w="578611"/>
                <a:gridCol w="578611"/>
              </a:tblGrid>
              <a:tr h="4325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2022* 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период</a:t>
                      </a: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Динамика,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2023/  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 2024/ 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 2025/ 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428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Доходы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2 601 696,7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2 715 931,3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2 706 961,7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2 506 556,4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99,7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97,7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94,8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5663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Налоговые и   неналоговые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доходы</a:t>
                      </a:r>
                    </a:p>
                    <a:p>
                      <a:pPr algn="l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1 012 037,6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964 085,6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1 129 589,5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1 140 136,7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1 161 779,1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95,3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117,2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100,9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101,9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5354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Безвозмездные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поступления</a:t>
                      </a:r>
                    </a:p>
                    <a:p>
                      <a:pPr algn="l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1 589 659,1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1 751 845,7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1 577 372,2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1 505 020,6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1 344 777,3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95,4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89,4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016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2 489 257,0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897 154,0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2 696 961,7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2 496 227,4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116,3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98,1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3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Дефицит (-)/   профицит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(+)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112 439,7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181 222,7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10 329,0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050" y="782631"/>
            <a:ext cx="10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</a:rPr>
              <a:t>тыс. рублей</a:t>
            </a:r>
            <a:endParaRPr lang="ru-RU" sz="12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" y="4257202"/>
            <a:ext cx="899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в соответствии с решением Совета муниципального образования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27.10.2022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14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  внесении   изменений   в   решение   Совета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4573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389" y="727743"/>
            <a:ext cx="758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2023 – 2025 годы опирались на консервативную оценку доходного потенциала муниципального образования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район с учетом следующих изменений в законодательстве Российской Федерации и Краснодарского края: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дополнительный  норматив отчислений  от налога на доходы физических лиц  в бюджет района  на 2023  год составит 10,22% , на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год – 7,38%, на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год – 7,22%;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введение института единого налогового платежа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   с 1 января  2023 года .</a:t>
            </a:r>
          </a:p>
        </p:txBody>
      </p:sp>
    </p:spTree>
    <p:extLst>
      <p:ext uri="{BB962C8B-B14F-4D97-AF65-F5344CB8AC3E}">
        <p14:creationId xmlns:p14="http://schemas.microsoft.com/office/powerpoint/2010/main" val="2349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19" y="-762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Информация об объеме налоговых и неналоговых доходов, тыс. руб.</a:t>
            </a:r>
            <a: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8C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19776"/>
              </p:ext>
            </p:extLst>
          </p:nvPr>
        </p:nvGraphicFramePr>
        <p:xfrm>
          <a:off x="123827" y="661359"/>
          <a:ext cx="8943973" cy="42651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72610"/>
                <a:gridCol w="754152"/>
                <a:gridCol w="701228"/>
                <a:gridCol w="740921"/>
                <a:gridCol w="767381"/>
                <a:gridCol w="767381"/>
                <a:gridCol w="635075"/>
                <a:gridCol w="635075"/>
                <a:gridCol w="635075"/>
                <a:gridCol w="635075"/>
              </a:tblGrid>
              <a:tr h="1049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 за 2021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 района по годам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Темпы роста 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Оценка 2022г.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Прогноз 2023г.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Прогноз 2024г.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Прогноз 2025г.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/ 2021 оценка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2023 / 2022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 / 2024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Налоговые доходы-всего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860 077,10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972 539,60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1 001 672,60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1 010 665,40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1 027 542,20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113,1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100,9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прибыль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13 762,00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13 025,00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14 325,00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14 610,00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591 811,70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593 113,00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612 253,20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613 212,40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622 007,10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Доходы от уплаты акцизов на нефтепродукты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1 161,70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1 177,60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1 235,90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1 213,50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1 305,10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146 542,00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262 900,00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270 250,00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275 900,00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281 500,00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14 882,50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20 342,30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24 857,00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25 364,50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25 890,50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26 438,00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51 667,70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57 000,00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58 150,00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59 350,00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60 500,00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и имущество организаций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4 888,90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5 217,00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5 319,00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5 424,00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5 532,00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15 018,30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15 000,00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15 300,00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Неналоговые доходы - всего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151 955,10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127 145,60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127 916,90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129 471,30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134 236,90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83,7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100,6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Арендная плата за земли до разграничения государственной  собственности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115 396,00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106 732,00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101 790,10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105 982,90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110 317,60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Арендная плата за земли находящиеся  в  муниципальной собственности  района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698,5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1 070,20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1 112,40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1 156,20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сдачи в аренду имущества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2 367,60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2 364,00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2 327,00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2 303,00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2 303,00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Платежи от государственных и муниципальных унитарных предприятий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360,4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5 427,30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5 518,00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5 855,00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6 212,00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6 472,00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3072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287,5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132,2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доходы от оказания   платных услуг и компенсации затрат государства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4 036,60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875,20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910,00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06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95,2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80,6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92,3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3072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10 371,50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3 004,80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7 884,20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4 771,90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4 771,90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приватизации имущества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6159,4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1 833,30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6 668,40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4 554,40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3 887,00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3 964,40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3 974,10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128,1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04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ИТОГО ДОХОДОВ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1 012 032,20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1 099 685,20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1 129 589,50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1 140 136,70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1 161 779,10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102,7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4" y="-66675"/>
            <a:ext cx="7985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74898"/>
              </p:ext>
            </p:extLst>
          </p:nvPr>
        </p:nvGraphicFramePr>
        <p:xfrm>
          <a:off x="-396875" y="-20241"/>
          <a:ext cx="9540875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780543" y="-104775"/>
            <a:ext cx="781464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8CFF"/>
                </a:solidFill>
                <a:latin typeface="Times New Roman" pitchFamily="18" charset="0"/>
                <a:cs typeface="Times New Roman" pitchFamily="18" charset="0"/>
              </a:rPr>
              <a:t>Доля налоговых доходов консолидированного бюджета края по отраслям хозяйственной деятельности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5760310" y="2598967"/>
            <a:ext cx="541337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8,9%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"/>
          <p:cNvSpPr txBox="1">
            <a:spLocks noChangeArrowheads="1"/>
          </p:cNvSpPr>
          <p:nvPr/>
        </p:nvSpPr>
        <p:spPr bwMode="auto">
          <a:xfrm>
            <a:off x="5761897" y="3058083"/>
            <a:ext cx="539750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3581797" y="4072088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6,3%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3156347" y="3627092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7,3%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2892822" y="2670405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9,0%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2892822" y="3219137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6922" y="2568607"/>
            <a:ext cx="12330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4040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62763"/>
              </p:ext>
            </p:extLst>
          </p:nvPr>
        </p:nvGraphicFramePr>
        <p:xfrm>
          <a:off x="107505" y="648574"/>
          <a:ext cx="9036496" cy="449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005321"/>
              </p:ext>
            </p:extLst>
          </p:nvPr>
        </p:nvGraphicFramePr>
        <p:xfrm>
          <a:off x="4879896" y="2386113"/>
          <a:ext cx="4176713" cy="424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4427"/>
              </p:ext>
            </p:extLst>
          </p:nvPr>
        </p:nvGraphicFramePr>
        <p:xfrm>
          <a:off x="0" y="2355726"/>
          <a:ext cx="4176713" cy="424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866819" y="-13191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Структура доходов районного бюджета, </a:t>
            </a:r>
            <a:r>
              <a:rPr lang="ru-RU" sz="2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млн. руб.</a:t>
            </a:r>
            <a:endParaRPr lang="ru-RU" sz="2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3757919" y="475317"/>
            <a:ext cx="1685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903" y="2876361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56,9%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0182" y="1060092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2774" y="200441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327065" y="2328820"/>
            <a:ext cx="1497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44643" y="2353141"/>
            <a:ext cx="1497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4600" y="2994144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38,2%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7192" y="372781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1720" y="1321810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58,3%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2701" y="395207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4801" y="2867186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41,0%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5" y="3030689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53,7%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91"/>
            <a:ext cx="7985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-285750"/>
            <a:ext cx="8276669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Безвозмездные поступления, тыс. рублей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9077284"/>
              </p:ext>
            </p:extLst>
          </p:nvPr>
        </p:nvGraphicFramePr>
        <p:xfrm>
          <a:off x="234886" y="2486025"/>
          <a:ext cx="4695826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0269753"/>
              </p:ext>
            </p:extLst>
          </p:nvPr>
        </p:nvGraphicFramePr>
        <p:xfrm>
          <a:off x="4133850" y="2581275"/>
          <a:ext cx="501015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4808371"/>
              </p:ext>
            </p:extLst>
          </p:nvPr>
        </p:nvGraphicFramePr>
        <p:xfrm>
          <a:off x="2933699" y="529814"/>
          <a:ext cx="4067176" cy="227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9125" y="232410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/>
              <a:t>2023 год</a:t>
            </a:r>
            <a:endParaRPr lang="ru-RU" sz="1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9725" y="2508766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/>
              <a:t>2024 год</a:t>
            </a:r>
            <a:endParaRPr lang="ru-RU" sz="1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33775" y="411824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/>
              <a:t>2025 год</a:t>
            </a:r>
            <a:endParaRPr lang="ru-RU" sz="1800" b="1" i="1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323849" y="2693432"/>
            <a:ext cx="298323" cy="200239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8502170" y="2693432"/>
            <a:ext cx="303276" cy="200239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92339" y="3525351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1 577 372,2</a:t>
            </a:r>
            <a:endParaRPr lang="ru-RU" sz="1600" b="1" i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8311721" y="355420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1 505 020, 6</a:t>
            </a:r>
            <a:endParaRPr lang="ru-RU" sz="1600" b="1" i="1" dirty="0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2571750" y="596490"/>
            <a:ext cx="313944" cy="17276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95450" y="1323975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1 344 777,3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928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89" y="16070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Основные подходы при формировании расходной </a:t>
            </a:r>
            <a:r>
              <a:rPr lang="ru-RU" sz="2400" b="1" dirty="0" smtClean="0"/>
              <a:t>части </a:t>
            </a:r>
            <a:r>
              <a:rPr lang="ru-RU" sz="2400" b="1" dirty="0"/>
              <a:t>районного </a:t>
            </a:r>
            <a:r>
              <a:rPr lang="ru-RU" sz="2400" b="1" dirty="0" smtClean="0"/>
              <a:t>бюджета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smtClean="0"/>
              <a:t>2023-2025 </a:t>
            </a:r>
            <a:r>
              <a:rPr lang="ru-RU" sz="2400" b="1" dirty="0"/>
              <a:t>годы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42789963"/>
              </p:ext>
            </p:extLst>
          </p:nvPr>
        </p:nvGraphicFramePr>
        <p:xfrm>
          <a:off x="536994" y="1059630"/>
          <a:ext cx="8267699" cy="373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19" y="-1333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Общий объем расходов районного бюджета</a:t>
            </a:r>
            <a:br>
              <a:rPr lang="ru-RU" sz="2400" b="1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294479" y="1775996"/>
            <a:ext cx="151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57626" y="2302462"/>
            <a:ext cx="109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том числе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11785015"/>
              </p:ext>
            </p:extLst>
          </p:nvPr>
        </p:nvGraphicFramePr>
        <p:xfrm>
          <a:off x="1838866" y="468456"/>
          <a:ext cx="7019384" cy="29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5265707" y="184758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2645,2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865823" y="1847581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2496,2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11519" y="361949"/>
            <a:ext cx="1304925" cy="494763"/>
          </a:xfrm>
          <a:prstGeom prst="wedgeRoundRectCallout">
            <a:avLst>
              <a:gd name="adj1" fmla="val 41211"/>
              <a:gd name="adj2" fmla="val 1010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57,4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14875" y="434564"/>
            <a:ext cx="1314450" cy="494763"/>
          </a:xfrm>
          <a:prstGeom prst="wedgeRoundRectCallout">
            <a:avLst>
              <a:gd name="adj1" fmla="val 37591"/>
              <a:gd name="adj2" fmla="val 999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58,9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77000" y="434564"/>
            <a:ext cx="1352551" cy="494763"/>
          </a:xfrm>
          <a:prstGeom prst="wedgeRoundRectCallout">
            <a:avLst>
              <a:gd name="adj1" fmla="val 29942"/>
              <a:gd name="adj2" fmla="val 1140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92015079"/>
              </p:ext>
            </p:extLst>
          </p:nvPr>
        </p:nvGraphicFramePr>
        <p:xfrm>
          <a:off x="-609600" y="2614612"/>
          <a:ext cx="4373580" cy="25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9996" y="3795326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2023 год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20039" y="4101584"/>
            <a:ext cx="485568" cy="3632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20039" y="3557587"/>
            <a:ext cx="485568" cy="37623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05607" y="3504426"/>
            <a:ext cx="250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9766" y="4101584"/>
            <a:ext cx="273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6794364"/>
              </p:ext>
            </p:extLst>
          </p:nvPr>
        </p:nvGraphicFramePr>
        <p:xfrm>
          <a:off x="209550" y="692945"/>
          <a:ext cx="8682930" cy="43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113" y="0"/>
            <a:ext cx="829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Структура расходов районного бюджета </a:t>
            </a:r>
            <a:endParaRPr lang="ru-RU" sz="2000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 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2023 году, млн. рублей</a:t>
            </a: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2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475" y="268220"/>
            <a:ext cx="8277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Уважаемые жители Ейского района!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Вашему вниманию предлагается «Бюджет для граждан», в котором кратко и в доступной форме отражены основные положения решения  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Совета муниципального образования </a:t>
            </a:r>
            <a:r>
              <a:rPr lang="ru-RU" sz="2000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Ейский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 район от 8 декабря 2022 года  № </a:t>
            </a:r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25 «О 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районном бюджете на 2023 год и на плановый </a:t>
            </a:r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период 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2024 и 2025 годов</a:t>
            </a:r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».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С 2013 года Ейский район ведет активную работу по информированию жителей о наполнении и расходовании бюджета. Прозрачность (открытость) районного бюджета обеспечивается за счет доступности, наглядности информации о бюджете, расширения участия граждан в бюджетном процессе, дальнейшего развития существующих форм взаимодействия с гражданами в виде публичных слушаний. </a:t>
            </a:r>
            <a:endParaRPr lang="ru-RU" sz="20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1340" y="1"/>
            <a:ext cx="888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Расходы на социальную сферу </a:t>
            </a:r>
            <a:r>
              <a:rPr lang="ru-RU" sz="2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 2023 году </a:t>
            </a:r>
            <a:endParaRPr lang="ru-RU" sz="24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1409310"/>
              </p:ext>
            </p:extLst>
          </p:nvPr>
        </p:nvGraphicFramePr>
        <p:xfrm>
          <a:off x="382992" y="935970"/>
          <a:ext cx="8589558" cy="403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324838" y="2390776"/>
            <a:ext cx="11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51" y="935970"/>
            <a:ext cx="2332474" cy="234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19" y="-6789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Распределение расходов районного бюджета по разделам и подразделам классификации  расходов бюджетов Российской  Федерации на </a:t>
            </a:r>
            <a:r>
              <a:rPr lang="ru-RU" sz="1600" dirty="0" smtClean="0"/>
              <a:t>2023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2024 </a:t>
            </a:r>
            <a:r>
              <a:rPr lang="ru-RU" sz="1600" dirty="0"/>
              <a:t>и </a:t>
            </a:r>
            <a:r>
              <a:rPr lang="ru-RU" sz="1600" dirty="0" smtClean="0"/>
              <a:t>2025 </a:t>
            </a:r>
            <a:r>
              <a:rPr lang="ru-RU" sz="1600" dirty="0"/>
              <a:t>годов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3671"/>
              </p:ext>
            </p:extLst>
          </p:nvPr>
        </p:nvGraphicFramePr>
        <p:xfrm>
          <a:off x="55085" y="767940"/>
          <a:ext cx="9001126" cy="42291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94995"/>
                <a:gridCol w="3567406"/>
                <a:gridCol w="533400"/>
                <a:gridCol w="561975"/>
                <a:gridCol w="590550"/>
                <a:gridCol w="533400"/>
                <a:gridCol w="603287"/>
                <a:gridCol w="492490"/>
                <a:gridCol w="574541"/>
                <a:gridCol w="574541"/>
                <a:gridCol w="574541"/>
              </a:tblGrid>
              <a:tr h="131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ФКР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        (раздел, подраздел)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(факт)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год*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 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2025/ 2024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7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187 251,7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230 550,0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234 093,7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233 389,4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226 389,4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33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2 238,8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2 554,7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74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7 155,0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8 061,4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112,7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66 037,0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73 479,9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75 887,1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75 995,1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75 995,1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Судебная система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64,8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949,3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46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29 054,4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34 829,6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36 542,8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35 740,1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35 740,1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7 124,5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Резервные фонды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7 700,0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82 738,9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96 537,9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Национальная оборона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1 066,0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Мобилизационная подготовка экономики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27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38 591,7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52 590,5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49 892,5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46 121,9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46 121,9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Гражданская оборона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478,5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3 882,1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3 920,6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150,0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40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37 621,5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45 433,4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27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491,7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3 275,0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72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29 334,4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35 207,1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31 110,3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38 993,1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34 546,8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125,3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Сельское хозяйство и рыболовство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16 859,1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22 339,2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19 220,7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22 528,9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22 588,0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117,2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7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4 051,4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1 271,8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1 235,9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1 213,5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1 305,1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0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8 423,9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11 596,1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10 653,7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15 250,7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10 653,7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178 389,5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59 332,8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74 827,9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35 433,5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58 839,2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126,1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Жилищное хозяйство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165 495,4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43 362,7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58 940,1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19 805,2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43 210,9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135,9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81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12 894,1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15 637,6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15 687,8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15 428,3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15 428,3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3875" y="573855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(тыс. рублей)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838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19" y="-6789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Распределение расходов районного бюджета по разделам и подразделам классификации  расходов бюджетов Российской  Федерации на </a:t>
            </a:r>
            <a:r>
              <a:rPr lang="ru-RU" sz="1600" dirty="0" smtClean="0"/>
              <a:t>2023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2024 </a:t>
            </a:r>
            <a:r>
              <a:rPr lang="ru-RU" sz="1600" dirty="0"/>
              <a:t>и </a:t>
            </a:r>
            <a:r>
              <a:rPr lang="ru-RU" sz="1600" dirty="0" smtClean="0"/>
              <a:t>2025 </a:t>
            </a:r>
            <a:r>
              <a:rPr lang="ru-RU" sz="1600" dirty="0"/>
              <a:t>годов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43874" y="529815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(тыс. рублей)</a:t>
            </a:r>
            <a:endParaRPr lang="ru-RU" sz="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62278"/>
              </p:ext>
            </p:extLst>
          </p:nvPr>
        </p:nvGraphicFramePr>
        <p:xfrm>
          <a:off x="114299" y="769048"/>
          <a:ext cx="8932387" cy="416344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91978"/>
                <a:gridCol w="2636973"/>
                <a:gridCol w="762000"/>
                <a:gridCol w="733425"/>
                <a:gridCol w="695325"/>
                <a:gridCol w="771525"/>
                <a:gridCol w="660553"/>
                <a:gridCol w="570152"/>
                <a:gridCol w="570152"/>
                <a:gridCol w="570152"/>
                <a:gridCol w="570152"/>
              </a:tblGrid>
              <a:tr h="113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ФКР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        (раздел, подраздел)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(факт)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год*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Динамика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 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2025/ 2024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1 681 462,4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1 866 537,2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1 797 312,4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1 842 047,1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1 672 719,4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711 380,5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734 355,5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715 530,7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715 759,7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711 929,1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Общее образование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726 598,9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878 935,5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793 679,2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848 736,5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683 154,9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171 678,9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174 709,9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196 327,4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195 739,6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195 786,2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Молодежная политика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10 915,5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10 624,6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18 017,2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8 017,2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8 017,2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60 888,6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67 911,7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73 757,9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73 794,1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73 832,0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75 593,5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76 684,2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86 003,6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86 003,6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85 743,8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112,2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Культура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70 614,1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68 983,9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79 424,9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79 424,9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79 165,1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115,1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4 979,4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7 700,3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154,6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Здравоохранение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1866,7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0902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Амбулаторная помощь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1866,7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178,6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6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Социальная политика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126 487,5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154 625,9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160 640,2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142 359,0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118 057,2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122,2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5 113,4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6 400,0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125,2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118,3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Охрана семьи и детства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110 417,6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135 411,2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140 182,5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121 618,7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97 316,9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10 766,5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12 814,7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12 883,4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13 166,0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13 166,0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119,0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155 211,9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372 692,1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229 881,1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178 609,7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178 609,7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240,1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151 434,5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360 949,6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225 346,3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174 074,9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174 074,9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Массовый спорт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7 456,8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3 777,4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4 285,7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2 642,0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Телевидение и радиовещание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1 199,5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1 450,0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Периодическая печать и издательства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1 442,5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Обслуживание государственного долга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2 229,2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320,0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222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2 229,2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320,0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222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11 239,1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30 548,2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Прочие межбюджетные трансферты общего характера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6 239,1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25 548,2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409,5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34 000,0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67 000,0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197,1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2 489 257,0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2 897 154,0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2 696 961,7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2 496 227,4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116,4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93,1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-123825"/>
            <a:ext cx="8572500" cy="99417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Распределение бюджетных ассигнований по муниципальным программам Ейского района и непрограммным направлениям деятельности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5566"/>
              </p:ext>
            </p:extLst>
          </p:nvPr>
        </p:nvGraphicFramePr>
        <p:xfrm>
          <a:off x="99523" y="806366"/>
          <a:ext cx="8951485" cy="38794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0411"/>
                <a:gridCol w="1623214"/>
                <a:gridCol w="675418"/>
                <a:gridCol w="461602"/>
                <a:gridCol w="590550"/>
                <a:gridCol w="495300"/>
                <a:gridCol w="647700"/>
                <a:gridCol w="438150"/>
                <a:gridCol w="609600"/>
                <a:gridCol w="476250"/>
                <a:gridCol w="571500"/>
                <a:gridCol w="476747"/>
                <a:gridCol w="385954"/>
                <a:gridCol w="385954"/>
                <a:gridCol w="385954"/>
                <a:gridCol w="377181"/>
              </a:tblGrid>
              <a:tr h="1405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Динамика,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</a:tr>
              <a:tr h="364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РАСХОДЫ 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2 489 257,0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2 897 154,0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696 961,7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100,0 </a:t>
                      </a:r>
                      <a:endParaRPr lang="ru-RU" sz="800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645 157,3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100,0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496 227,4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100,0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116,4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93,1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</a:tr>
              <a:tr h="127754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 том числе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Расходы в рамках муниципальных программ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2 350 808,8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2 717 839,3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93,8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2 529 681,6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93,8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2 444 689,5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2 269 759,6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115,6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</a:tr>
              <a:tr h="15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образования </a:t>
                      </a:r>
                      <a:endParaRPr lang="ru-RU" sz="700" b="1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1 556 232,1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1 743 896,2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1 676 842,9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1 701 718,2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1 571 503,7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63,0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78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Социальная поддержка </a:t>
                      </a:r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граждан</a:t>
                      </a:r>
                    </a:p>
                    <a:p>
                      <a:pPr algn="l" rtl="0" fontAlgn="b"/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63 734,3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72 673,7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77 114,7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79 529,7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81 062,9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106,1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56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Дети Ейского </a:t>
                      </a:r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54 267,3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73 000,3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75 852,5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55 300,7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29 503,8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134,5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293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8 403,7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8 403,7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125,1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27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безопасности населения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59 627,3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79 233,2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57 289,5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53 121,9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52 121,9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35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культуры </a:t>
                      </a:r>
                      <a:endParaRPr lang="ru-RU" sz="700" b="1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158 166,9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182 626,7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182 135,8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181 885,6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113,1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санаторно-курортного и туристского комплекса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775,9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физической культуры и спорта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149 886,4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308 935,3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186 448,0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178 609,7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178 609,7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206,1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жилищно-коммунального и дорожного хозяйства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164 541,5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55 704,6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65 372,3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28 841,8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26 933,4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117,4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1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топливно-энергетического комплекса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17 899,4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10 691,5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8 305,2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33 710,9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244,6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77,7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405,9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9574" y="529815"/>
            <a:ext cx="10214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(тыс. рублей)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552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-142875"/>
            <a:ext cx="8572500" cy="99417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Распределение бюджетных ассигнований по муниципальным программам Ейского района и непрограммным направлениям деятельности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6838"/>
              </p:ext>
            </p:extLst>
          </p:nvPr>
        </p:nvGraphicFramePr>
        <p:xfrm>
          <a:off x="127855" y="565446"/>
          <a:ext cx="8951487" cy="43558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37655"/>
                <a:gridCol w="1745410"/>
                <a:gridCol w="565980"/>
                <a:gridCol w="500135"/>
                <a:gridCol w="594383"/>
                <a:gridCol w="528340"/>
                <a:gridCol w="556644"/>
                <a:gridCol w="471732"/>
                <a:gridCol w="556644"/>
                <a:gridCol w="518906"/>
                <a:gridCol w="537774"/>
                <a:gridCol w="502841"/>
                <a:gridCol w="385954"/>
                <a:gridCol w="385954"/>
                <a:gridCol w="385954"/>
                <a:gridCol w="377181"/>
              </a:tblGrid>
              <a:tr h="24385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</a:tr>
              <a:tr h="482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14 437,2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16 684,4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115,6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2 225,0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4538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16 859,0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22 339,2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19 220,7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22 528,9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22 588,0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61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Молодежь Ейского 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</a:p>
                    <a:p>
                      <a:pPr algn="l" rtl="0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10 202,4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11 477,3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56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30 688,4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13 186,3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10 250,0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4 284,6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2 300,0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5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Управление муниципальными финансами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31 262,6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48 733,9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Медиасреда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2 641,9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113,6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Социально-экономическое развитие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642,9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947,0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950,0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147,3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100,3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70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Информатизация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1 833,5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1 760,0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96,0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1 930,5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81 412,3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68 433,1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36 176,3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0,0  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-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4217,2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441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Непрограммные расходы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138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448,2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179 314,7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167 280,1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166 467,8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6,3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159 467,8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6,4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Условно </a:t>
                      </a:r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утвержденные 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расходы</a:t>
                      </a:r>
                    </a:p>
                    <a:p>
                      <a:pPr algn="ctr" rtl="0" fontAlgn="b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2,7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50" y="351318"/>
            <a:ext cx="894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900" dirty="0" smtClean="0"/>
              <a:t>тыс. рублей)</a:t>
            </a:r>
            <a:endParaRPr lang="ru-RU" sz="9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219075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4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4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400" dirty="0">
                <a:solidFill>
                  <a:srgbClr val="008CFF"/>
                </a:solidFill>
                <a:latin typeface="Calibri"/>
              </a:rPr>
            </a:br>
            <a:endParaRPr lang="ru-RU" sz="1400" dirty="0">
              <a:solidFill>
                <a:srgbClr val="008C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92449"/>
              </p:ext>
            </p:extLst>
          </p:nvPr>
        </p:nvGraphicFramePr>
        <p:xfrm>
          <a:off x="76197" y="356737"/>
          <a:ext cx="8963028" cy="46728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5433"/>
                <a:gridCol w="5727720"/>
                <a:gridCol w="609600"/>
                <a:gridCol w="523875"/>
                <a:gridCol w="561975"/>
                <a:gridCol w="561975"/>
                <a:gridCol w="552450"/>
              </a:tblGrid>
              <a:tr h="19295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</a:tr>
              <a:tr h="1446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1446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Охват детей программами дошкольного образования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80,3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87,2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74,0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74,5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молодых специалистов, трудоустроившихся в образовательные организации Ейского района после окончания обучения в профессиональных образовательных организациях и организациях высшего образования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выпускников муниципальных образовательных организаций, расположенных на территории Ейского района, заключивших договор о целевом обучении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дошкольных образовательных организаций, в которых планируется проведение  капитального ремонта, в текущем году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общеобразовательных организаций, в которых планируется проведение  капитального ремонта, в текущем году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1446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"Социальная поддержка граждан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охвата детей-сирот и детей, оставшихся без попечения родителей, которым предоставляется ежемесячная денежная выплата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893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охвата лиц, замещавших муниципальные должности и должности муниципальной службы муниципального образования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район, которым полагается дополнительное материальное обеспечение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369" y="-257175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4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4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400" dirty="0">
                <a:solidFill>
                  <a:srgbClr val="008CFF"/>
                </a:solidFill>
                <a:latin typeface="Calibri"/>
              </a:rPr>
            </a:br>
            <a:endParaRPr lang="ru-RU" sz="1400" dirty="0">
              <a:solidFill>
                <a:srgbClr val="008C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10515"/>
              </p:ext>
            </p:extLst>
          </p:nvPr>
        </p:nvGraphicFramePr>
        <p:xfrm>
          <a:off x="95251" y="457921"/>
          <a:ext cx="8934449" cy="4610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71474"/>
                <a:gridCol w="5533590"/>
                <a:gridCol w="667185"/>
                <a:gridCol w="581025"/>
                <a:gridCol w="561975"/>
                <a:gridCol w="638175"/>
                <a:gridCol w="581025"/>
              </a:tblGrid>
              <a:tr h="54695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"Дети Ейского района"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детей, отдохнувших в профильных лагерях и лагерях труда и отдыха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2779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Ейскому району, внутришкольном учете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5559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детей-сирот и детей, оставшихся без попечения родителей и лиц из их числа, получивших единовременное пособие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"Обеспечение безопасности населения Ейского района"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4169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4169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Ввод в эксплуатацию аппаратно-программных комплексов обзорного видеонаблюдения, включающих в себя камеры обзорного видеонаблюдения: количество приобретенных и (или) установленных камер обзорного видеонаблюдения и введенных в эксплуатацию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962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Ейского района в автоматизированном режиме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4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98041"/>
              </p:ext>
            </p:extLst>
          </p:nvPr>
        </p:nvGraphicFramePr>
        <p:xfrm>
          <a:off x="114302" y="638969"/>
          <a:ext cx="8915397" cy="3943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76248"/>
                <a:gridCol w="5172075"/>
                <a:gridCol w="773533"/>
                <a:gridCol w="607142"/>
                <a:gridCol w="527255"/>
                <a:gridCol w="679572"/>
                <a:gridCol w="679572"/>
              </a:tblGrid>
              <a:tr h="66940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культуры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клубных формирований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Число участников клубных формирований  культурно-досуговых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Число детей, участников творческих мероприятий культурно-досуговых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16350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16400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16450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общедоступных библиотек, подключенных к сети «Интернет»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2074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Посещаемость муниципальных музейных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тыс. 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14,6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14,9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выставок и выставочных проектов, осуществляемых муниципальным музеем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Подшивка и переплет документов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Прием документов на хранение в архив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Выдачи документов в читальном зале архива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779,8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788,2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759,3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766,9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организаций в санаторно-курортном и туристском комплексе Ейского района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8395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944" y="-257175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4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4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400" dirty="0">
                <a:solidFill>
                  <a:srgbClr val="008CFF"/>
                </a:solidFill>
                <a:latin typeface="Calibri"/>
              </a:rPr>
            </a:br>
            <a:endParaRPr lang="ru-RU" sz="1400" dirty="0">
              <a:solidFill>
                <a:srgbClr val="008C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37728"/>
              </p:ext>
            </p:extLst>
          </p:nvPr>
        </p:nvGraphicFramePr>
        <p:xfrm>
          <a:off x="95251" y="419100"/>
          <a:ext cx="8991599" cy="45043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8625"/>
                <a:gridCol w="5514212"/>
                <a:gridCol w="533909"/>
                <a:gridCol w="612331"/>
                <a:gridCol w="531762"/>
                <a:gridCol w="685380"/>
                <a:gridCol w="685380"/>
              </a:tblGrid>
              <a:tr h="37527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882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882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       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18,9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19,0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19,1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19,2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Обеспеченность спортивными сооружениями в Ейском районе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Единовременная пропускная способность спортивных сооружений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882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8200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8450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8950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8950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882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занимающихся, имеющих спортивные разряды, в общей численности занимающихся в спортивных школах, подведомственных ОФКС </a:t>
                      </a:r>
                      <a:r>
                        <a:rPr lang="ru-RU" sz="75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882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Количество призовых мест, завоеванных занимающимися в спортивных учреждениях на краевых и всероссийских соревнованиях, в том числе лицам с ограниченными возможностями здоровья и инвалидами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220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230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водозаборных сооружений 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отремонтированных объектов водоснабжения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приобретенных мусорных контейнеров для отходов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мест (площадок) накопления твердых коммунальных отходов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топливно-энергетического комплекса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населенных пунктов, в которых планируется строительство сетей газоснабжения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4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Протяженность (строительство) внутри поселковых газопроводов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км</a:t>
                      </a:r>
                      <a:r>
                        <a:rPr lang="ru-RU" sz="750" baseline="30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95754"/>
              </p:ext>
            </p:extLst>
          </p:nvPr>
        </p:nvGraphicFramePr>
        <p:xfrm>
          <a:off x="85727" y="452117"/>
          <a:ext cx="8953498" cy="46300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3373"/>
                <a:gridCol w="5753100"/>
                <a:gridCol w="619125"/>
                <a:gridCol w="581025"/>
                <a:gridCol w="542925"/>
                <a:gridCol w="571500"/>
                <a:gridCol w="552450"/>
              </a:tblGrid>
              <a:tr h="36732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"Поддержка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районного казачьего общества"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членов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районного казачьего общества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780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785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790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795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Количество учащихся в кадетских казачьих классах и группах казачьей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525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585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745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Количество проведенных программных мероприятий патриотической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479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казаков-дружинников в казачьих дружинах, участвующих в охране общественного порядка на территории муниципального образования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 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2,35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2,44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2,53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104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млн. 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71,08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73,71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76,44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80,18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479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приватизации муниципального имущества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12664,9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13649,0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13920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14198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Наполнение официального сайта муниципального образования Ейский район информацией для сельхозтоваропроизводителей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статьи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479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статьи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479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 сельского хозяйства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370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390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410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479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31569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32200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32844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33500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39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отловленных безнадзорных животных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голов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99" y="-213583"/>
            <a:ext cx="8516601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Значение «Бюджета для граждан»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40280" y="1077925"/>
            <a:ext cx="1675287" cy="5372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Цели: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0" y="688628"/>
            <a:ext cx="732973" cy="7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2570" y="688628"/>
            <a:ext cx="694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финансовой грамотности населения;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раскрытие информации о бюджете муниципального района и деятельности органов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расширение возможностей взаимодействия органов власти и граждан.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40280" y="2155848"/>
            <a:ext cx="1735357" cy="5673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Задачи: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33" y="1875789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2570" y="2133619"/>
            <a:ext cx="610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доступность и понятность информации для широкого круга граждан;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визуализация данных о бюджете.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40280" y="3323877"/>
            <a:ext cx="3030202" cy="68746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Ожидаемые результаты: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5" y="305049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0412" y="3354488"/>
            <a:ext cx="587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свободный доступ к информации о бюджете и деятельности органов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вовлечение граждан в диалог с органами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прозрачность формирования и расходования бюджетных средств.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65888"/>
              </p:ext>
            </p:extLst>
          </p:nvPr>
        </p:nvGraphicFramePr>
        <p:xfrm>
          <a:off x="142874" y="529815"/>
          <a:ext cx="8867776" cy="4494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9576"/>
                <a:gridCol w="5581650"/>
                <a:gridCol w="695325"/>
                <a:gridCol w="476250"/>
                <a:gridCol w="552450"/>
                <a:gridCol w="561975"/>
                <a:gridCol w="590550"/>
              </a:tblGrid>
              <a:tr h="44209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"Управление муниципальными финансами Ейского района"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Удельный вес бюджетной отчетности об испонении консолидированного бюджета МО Ейский район, представленной в министерство финансов Краснодарского края в установленные им сроки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%.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сокращения муниципального долга муниципального образования Ейский район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тыс. руб.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41316,0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585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программа «Социально-экономическое развитие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района»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Темп роста инвестиций в основной капитал по крупным и средним организациям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% к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пред.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году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104,9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4826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4833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5862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2125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2353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Наполнение официального сайта муниципального образования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700" u="none" dirty="0" smtClean="0">
                          <a:solidFill>
                            <a:srgbClr val="000000"/>
                          </a:solidFill>
                          <a:effectLst/>
                        </a:rPr>
                        <a:t>www,</a:t>
                      </a:r>
                      <a:r>
                        <a:rPr lang="ru-RU" sz="700" u="none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yeskraion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ru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) и инвестиционного портала (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</a:rPr>
                        <a:t>www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</a:rPr>
                        <a:t>invest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eisk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ru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) информацией для субъектов предпринимательства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220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225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094" y="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sz="1800" dirty="0" err="1">
                <a:solidFill>
                  <a:srgbClr val="008CFF"/>
                </a:solidFill>
                <a:latin typeface="Arial Black" panose="020B0A04020102020204"/>
              </a:rPr>
              <a:t>Ейского</a:t>
            </a:r>
            <a:r>
              <a:rPr lang="ru-RU" altLang="ru-RU" sz="1800" dirty="0">
                <a:solidFill>
                  <a:srgbClr val="008CFF"/>
                </a:solidFill>
                <a:latin typeface="Arial Black" panose="020B0A04020102020204"/>
              </a:rPr>
              <a:t> района</a:t>
            </a:r>
            <a:r>
              <a:rPr lang="ru-RU" sz="18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800" dirty="0">
                <a:solidFill>
                  <a:srgbClr val="008CFF"/>
                </a:solidFill>
                <a:latin typeface="Calibri"/>
              </a:rPr>
            </a:b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1714"/>
              </p:ext>
            </p:extLst>
          </p:nvPr>
        </p:nvGraphicFramePr>
        <p:xfrm>
          <a:off x="142875" y="857248"/>
          <a:ext cx="8839200" cy="3965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7675"/>
                <a:gridCol w="5229225"/>
                <a:gridCol w="690069"/>
                <a:gridCol w="601952"/>
                <a:gridCol w="689179"/>
                <a:gridCol w="600075"/>
                <a:gridCol w="581025"/>
              </a:tblGrid>
              <a:tr h="86448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85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136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134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преступлений, совершенных на улицах и в других общественных местах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5019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образовательных организаций,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фельдшерско-акушерских пунктов и офиса врача общей практики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изготовленной проектно-сметной документации на объекты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44" y="-1714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Муниципальный долг</a:t>
            </a:r>
            <a:endParaRPr lang="ru-RU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02211"/>
              </p:ext>
            </p:extLst>
          </p:nvPr>
        </p:nvGraphicFramePr>
        <p:xfrm>
          <a:off x="994352" y="178594"/>
          <a:ext cx="4929187" cy="32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289684"/>
              </p:ext>
            </p:extLst>
          </p:nvPr>
        </p:nvGraphicFramePr>
        <p:xfrm>
          <a:off x="-201912" y="1185330"/>
          <a:ext cx="8745538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" y="1641872"/>
            <a:ext cx="1719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30952" y="2150951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528867" y="850668"/>
            <a:ext cx="3510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4352" y="3387793"/>
            <a:ext cx="471019" cy="864096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 rot="16200000">
            <a:off x="983236" y="358663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2,2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7680" y="3771305"/>
            <a:ext cx="471019" cy="480584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348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80377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321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3918224" y="39101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6200000">
            <a:off x="2366436" y="383439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0,32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 rot="16200000">
            <a:off x="5363253" y="39101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 rot="16200000">
            <a:off x="6786197" y="390291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51203" y="79293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2020г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19264" y="104683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627785" y="125073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371426" y="179485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06367" y="19386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196722" y="1938698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2025г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5"/>
            <a:ext cx="9144000" cy="5143555"/>
          </a:xfrm>
          <a:prstGeom prst="rect">
            <a:avLst/>
          </a:prstGeom>
          <a:gradFill flip="none" rotWithShape="1">
            <a:gsLst>
              <a:gs pos="0">
                <a:srgbClr val="024AFF"/>
              </a:gs>
              <a:gs pos="25000">
                <a:srgbClr val="8DC0FF"/>
              </a:gs>
              <a:gs pos="10000">
                <a:srgbClr val="4993FF"/>
              </a:gs>
              <a:gs pos="7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42C85C-3293-9449-9B43-7FF5A2F6B723}"/>
              </a:ext>
            </a:extLst>
          </p:cNvPr>
          <p:cNvSpPr txBox="1"/>
          <p:nvPr/>
        </p:nvSpPr>
        <p:spPr>
          <a:xfrm>
            <a:off x="1041643" y="2260098"/>
            <a:ext cx="3037522" cy="623248"/>
          </a:xfrm>
          <a:prstGeom prst="rect">
            <a:avLst/>
          </a:prstGeom>
        </p:spPr>
        <p:txBody>
          <a:bodyPr lIns="48981" tIns="24491" rIns="48981" bIns="24491">
            <a:noAutofit/>
          </a:bodyPr>
          <a:lstStyle>
            <a:defPPr>
              <a:defRPr lang="ru-RU"/>
            </a:defPPr>
            <a:lvl1pPr defTabSz="914400">
              <a:defRPr sz="1800" b="1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600" dirty="0" smtClean="0">
                <a:solidFill>
                  <a:srgbClr val="0000FF"/>
                </a:solidFill>
              </a:rPr>
              <a:t>КОНТАКТЫ: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15" name="Picture 23" descr="Shape, circle&#10;&#10;Description automatically generated">
            <a:extLst>
              <a:ext uri="{FF2B5EF4-FFF2-40B4-BE49-F238E27FC236}">
                <a16:creationId xmlns="" xmlns:a16="http://schemas.microsoft.com/office/drawing/2014/main" id="{5A424292-2CB7-4CE6-4257-40D19CB07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16" y="348222"/>
            <a:ext cx="4446999" cy="4446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116" y="1602226"/>
            <a:ext cx="4254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образования Ейский район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353680, г. Ейск ,ул. Победы, д. 113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тел.(861-32)2-53-70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E-mail</a:t>
            </a: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:</a:t>
            </a:r>
            <a:r>
              <a:rPr lang="en-US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eskfin@mail.kuban.ru</a:t>
            </a:r>
            <a:endParaRPr lang="ru-RU" sz="2000" b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094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такое бюджет для граждан?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02" y="1007843"/>
            <a:ext cx="4145441" cy="284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90" y="1213518"/>
            <a:ext cx="5326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800" dirty="0" smtClean="0"/>
              <a:t>«Бюджет для граждан» – аналитический документ, разрабатываемый в целях предоставления гражданам актуальной информации о бюджете муниципального образования Ейский район в формате, доступном для широкого круга пользователей.</a:t>
            </a:r>
          </a:p>
          <a:p>
            <a:pPr algn="just"/>
            <a:r>
              <a:rPr lang="ru-RU" sz="1800" dirty="0" smtClean="0"/>
              <a:t>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93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9" y="3221351"/>
            <a:ext cx="1819276" cy="18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4485232" y="3650926"/>
            <a:ext cx="440513" cy="44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49806" y="3697646"/>
            <a:ext cx="317594" cy="52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36588" y="2162523"/>
            <a:ext cx="826312" cy="79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40029" y="1563491"/>
            <a:ext cx="60070" cy="5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45389" y="1655264"/>
            <a:ext cx="349338" cy="507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89" y="-273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понятия</a:t>
            </a:r>
            <a:endParaRPr lang="ru-RU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29815"/>
            <a:ext cx="80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Консолидированный бюджет – это свод бюджетов всех уровней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1122" y="1341566"/>
            <a:ext cx="767562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Консолидированный бюджет Российской Федерации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489" y="2162523"/>
            <a:ext cx="1581845" cy="640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Федеральный бюджет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3326" y="2162523"/>
            <a:ext cx="4724400" cy="5873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Консолидированные бюджеты субъектов Российской Федерации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5334" y="2860003"/>
            <a:ext cx="1842254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субъектов Российской Федерации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5" y="2849992"/>
            <a:ext cx="226695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Консолидированные бюджеты муниципальных районов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36588" y="2860003"/>
            <a:ext cx="1331137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Бюджеты городских округов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0850" y="4091439"/>
            <a:ext cx="1768036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муниципальных районов</a:t>
            </a:r>
            <a:endParaRPr lang="ru-RU" sz="1400" dirty="0"/>
          </a:p>
        </p:txBody>
      </p:sp>
      <p:cxnSp>
        <p:nvCxnSpPr>
          <p:cNvPr id="34" name="Прямая соединительная линия 33"/>
          <p:cNvCxnSpPr>
            <a:stCxn id="20" idx="1"/>
          </p:cNvCxnSpPr>
          <p:nvPr/>
        </p:nvCxnSpPr>
        <p:spPr>
          <a:xfrm flipH="1">
            <a:off x="3371851" y="2456199"/>
            <a:ext cx="371475" cy="403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666608" y="2749874"/>
            <a:ext cx="0" cy="11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72075" y="4091439"/>
            <a:ext cx="21717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городских и сельских поселений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 rot="759165">
            <a:off x="1209334" y="3650926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БЮДЖЕТ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>
            <a:endCxn id="3077" idx="2"/>
          </p:cNvCxnSpPr>
          <p:nvPr/>
        </p:nvCxnSpPr>
        <p:spPr>
          <a:xfrm>
            <a:off x="4486275" y="2282117"/>
            <a:ext cx="28575" cy="3012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144" y="-2190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Основные понятия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14549" y="2483046"/>
            <a:ext cx="564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9257"/>
            <a:ext cx="5029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9164" y="752747"/>
            <a:ext cx="2382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  <a:endParaRPr lang="ru-RU" sz="1200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3149" y="782630"/>
            <a:ext cx="280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252788"/>
            <a:ext cx="4962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462350"/>
            <a:ext cx="20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Профицит бюджета превышение доходов бюджета над его расходами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4711" y="3565951"/>
            <a:ext cx="18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Дефицит бюджета  превышение расходов бюджета над его доходами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1" y="519097"/>
            <a:ext cx="22574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A15F"/>
                </a:solidFill>
              </a:rPr>
              <a:t>ДОХОДЫ БЮДЖЕТА</a:t>
            </a:r>
            <a:endParaRPr lang="ru-RU" sz="1400" b="1" dirty="0">
              <a:solidFill>
                <a:srgbClr val="17A1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19097"/>
            <a:ext cx="22240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РАСХОДЫ БЮДЖЕТА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-285750"/>
            <a:ext cx="8601075" cy="9941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Показатели социально-экономического развития Ейского района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99082"/>
              </p:ext>
            </p:extLst>
          </p:nvPr>
        </p:nvGraphicFramePr>
        <p:xfrm>
          <a:off x="114300" y="405990"/>
          <a:ext cx="8963025" cy="445802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42900"/>
                <a:gridCol w="4477471"/>
                <a:gridCol w="687260"/>
                <a:gridCol w="773169"/>
                <a:gridCol w="715896"/>
                <a:gridCol w="677716"/>
                <a:gridCol w="658625"/>
                <a:gridCol w="629988"/>
              </a:tblGrid>
              <a:tr h="61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п/п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изм.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21 год факт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оценка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прогноз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6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тыс. чел.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134,803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134,306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133,641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133,489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133,769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2045,8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1960,0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2200,0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2500,0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2800,0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8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3507,5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3954,0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4433,9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4792,9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5203,1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Прибыль прибыльных крупных и средних организаций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3925,4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4416,6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4852,4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5191,5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5568,6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Убытки убыточных крупных и средних организаций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417,9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462,5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418,5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398,6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365,5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Удельный вес убыточных организаций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20,5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18,0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14,5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12,8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10,8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8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882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553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553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549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545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Уровень регистрируемой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</a:rPr>
                        <a:t>безработицы (на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конец периода)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0,7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Фонд заработной платы крупных и средних организаций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7870,7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8818,0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9672,8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10304,4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11050,8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Численность работающих  для расчета среднемесячной заработной платы  крупных и средних организаций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тыс. чел.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19,018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18,690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18,809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18,903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19,035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Среднемесячная заработная плата по крупным и средним организациям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руб.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34488,4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39316,9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42855,4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45426,7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48379,3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15,3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14,4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13,7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13,2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12,4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60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организациям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3396,8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6235,3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6491,7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6766,1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7055,0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22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Ввод в эксплуатацию  жилых домов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 кв. м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68975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82500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80000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</a:rPr>
                        <a:t>85000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</a:rPr>
                        <a:t>85000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-285750"/>
            <a:ext cx="8601075" cy="9941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Показатели социально-экономического развития Ейского района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09799"/>
              </p:ext>
            </p:extLst>
          </p:nvPr>
        </p:nvGraphicFramePr>
        <p:xfrm>
          <a:off x="161923" y="701072"/>
          <a:ext cx="8867776" cy="392024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81002"/>
                <a:gridCol w="3524250"/>
                <a:gridCol w="762000"/>
                <a:gridCol w="923925"/>
                <a:gridCol w="790575"/>
                <a:gridCol w="857250"/>
                <a:gridCol w="857250"/>
                <a:gridCol w="771524"/>
              </a:tblGrid>
              <a:tr h="615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изм.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ru-RU" sz="900">
                          <a:effectLst/>
                        </a:rPr>
                        <a:t>21 год факт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прогноз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55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руб.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8366700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8467900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8568600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8669400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8770600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24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11783100,0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13668000,0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15254100,0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16564000,0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17717600,0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55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руб.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226683,4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253658,7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273444,1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289577,3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306662,4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30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12682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12852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30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человек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4982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12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Детские дошкольные учреждения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мест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3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32963,0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37700,0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39823,0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39823,0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39823,0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92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25171,0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36555,0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38614,0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38614,0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38614,0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35363" y="86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-257175"/>
            <a:ext cx="85344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документы для составления бюджета</a:t>
            </a:r>
            <a:endParaRPr lang="ru-RU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950267" y="2581011"/>
            <a:ext cx="3781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 муниципального образования Ейский район на 2023 год и на плановый период 2024 и 2025 годов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86527237"/>
              </p:ext>
            </p:extLst>
          </p:nvPr>
        </p:nvGraphicFramePr>
        <p:xfrm>
          <a:off x="845389" y="539750"/>
          <a:ext cx="7993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7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">
  <a:themeElements>
    <a:clrScheme name="rosreestr_color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4FA730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19339</TotalTime>
  <Words>6504</Words>
  <Application>Microsoft Office PowerPoint</Application>
  <PresentationFormat>Экран (16:9)</PresentationFormat>
  <Paragraphs>2600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1_Шаблон</vt:lpstr>
      <vt:lpstr>           БЮДЖЕТ ДЛЯ ГРАЖДАН    к  решению  Совета муниципального образования Ейский район от 8 декабря 2022 года  № 25 «О районном бюджете на 2023 год и на плановый  период 2024 и 2025 годов» </vt:lpstr>
      <vt:lpstr>Презентация PowerPoint</vt:lpstr>
      <vt:lpstr>Значение «Бюджета для граждан»</vt:lpstr>
      <vt:lpstr>Что такое бюджет для граждан?</vt:lpstr>
      <vt:lpstr>Основные понятия</vt:lpstr>
      <vt:lpstr>Основные понятия</vt:lpstr>
      <vt:lpstr>Показатели социально-экономического развития Ейского района</vt:lpstr>
      <vt:lpstr>Показатели социально-экономического развития Ейского района</vt:lpstr>
      <vt:lpstr>Основные документы для составления бюджета</vt:lpstr>
      <vt:lpstr>Этапы бюджетного процесса</vt:lpstr>
      <vt:lpstr>Основные характеристики проекта районного бюджета на 2023 год и плановый период 2024-2025 годов</vt:lpstr>
      <vt:lpstr>Презентация PowerPoint</vt:lpstr>
      <vt:lpstr>Информация об объеме налоговых и неналоговых доходов, тыс. руб. </vt:lpstr>
      <vt:lpstr>Презентация PowerPoint</vt:lpstr>
      <vt:lpstr>Презентация PowerPoint</vt:lpstr>
      <vt:lpstr>Безвозмездные поступления, тыс. рублей</vt:lpstr>
      <vt:lpstr>Основные подходы при формировании расходной части районного бюджета  на 2023-2025 годы </vt:lpstr>
      <vt:lpstr>Общий объем расходов районного бюджета </vt:lpstr>
      <vt:lpstr>Презентация PowerPoint</vt:lpstr>
      <vt:lpstr>Презентация PowerPoint</vt:lpstr>
      <vt:lpstr>Распределение расходов районного бюджета по разделам и подразделам классификации  расходов бюджетов Российской  Федерации на 2023 год и на плановый период 2024 и 2025 годов </vt:lpstr>
      <vt:lpstr>Распределение расходов районного бюджета по разделам и подразделам классификации  расходов бюджетов Российской  Федерации на 2023 год и на плановый период 2024 и 2025 годов </vt:lpstr>
      <vt:lpstr>Распределение бюджетных ассигнований по муниципальным программам Ейского района и непрограммным направлениям деятельности  </vt:lpstr>
      <vt:lpstr>Распределение бюджетных ассигнований по муниципальным программам Ейского района и непрограммным направлениям деятельности 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Муниципальный долг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budget3</cp:lastModifiedBy>
  <cp:revision>1054</cp:revision>
  <cp:lastPrinted>2022-11-22T14:22:34Z</cp:lastPrinted>
  <dcterms:created xsi:type="dcterms:W3CDTF">2020-12-17T18:43:20Z</dcterms:created>
  <dcterms:modified xsi:type="dcterms:W3CDTF">2022-12-19T09:07:47Z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